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7"/>
  </p:notesMasterIdLst>
  <p:sldIdLst>
    <p:sldId id="602" r:id="rId2"/>
    <p:sldId id="525" r:id="rId3"/>
    <p:sldId id="336" r:id="rId4"/>
    <p:sldId id="580" r:id="rId5"/>
    <p:sldId id="581" r:id="rId6"/>
    <p:sldId id="600" r:id="rId7"/>
    <p:sldId id="648" r:id="rId8"/>
    <p:sldId id="644" r:id="rId9"/>
    <p:sldId id="645" r:id="rId10"/>
    <p:sldId id="646" r:id="rId11"/>
    <p:sldId id="582" r:id="rId12"/>
    <p:sldId id="583" r:id="rId13"/>
    <p:sldId id="484" r:id="rId14"/>
    <p:sldId id="642" r:id="rId15"/>
    <p:sldId id="643" r:id="rId16"/>
    <p:sldId id="526" r:id="rId17"/>
    <p:sldId id="641" r:id="rId18"/>
    <p:sldId id="601" r:id="rId19"/>
    <p:sldId id="549" r:id="rId20"/>
    <p:sldId id="556" r:id="rId21"/>
    <p:sldId id="518" r:id="rId22"/>
    <p:sldId id="521" r:id="rId23"/>
    <p:sldId id="520" r:id="rId24"/>
    <p:sldId id="604" r:id="rId25"/>
    <p:sldId id="605" r:id="rId26"/>
    <p:sldId id="606" r:id="rId27"/>
    <p:sldId id="607" r:id="rId28"/>
    <p:sldId id="608" r:id="rId29"/>
    <p:sldId id="634" r:id="rId30"/>
    <p:sldId id="635" r:id="rId31"/>
    <p:sldId id="609" r:id="rId32"/>
    <p:sldId id="610" r:id="rId33"/>
    <p:sldId id="611" r:id="rId34"/>
    <p:sldId id="530" r:id="rId35"/>
    <p:sldId id="649" r:id="rId36"/>
    <p:sldId id="650" r:id="rId37"/>
    <p:sldId id="651" r:id="rId38"/>
    <p:sldId id="652" r:id="rId39"/>
    <p:sldId id="653" r:id="rId40"/>
    <p:sldId id="654" r:id="rId41"/>
    <p:sldId id="655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612" r:id="rId55"/>
    <p:sldId id="633" r:id="rId56"/>
    <p:sldId id="613" r:id="rId57"/>
    <p:sldId id="619" r:id="rId58"/>
    <p:sldId id="620" r:id="rId59"/>
    <p:sldId id="621" r:id="rId60"/>
    <p:sldId id="622" r:id="rId61"/>
    <p:sldId id="618" r:id="rId62"/>
    <p:sldId id="617" r:id="rId63"/>
    <p:sldId id="614" r:id="rId64"/>
    <p:sldId id="615" r:id="rId65"/>
    <p:sldId id="616" r:id="rId66"/>
    <p:sldId id="625" r:id="rId67"/>
    <p:sldId id="636" r:id="rId68"/>
    <p:sldId id="637" r:id="rId69"/>
    <p:sldId id="531" r:id="rId70"/>
    <p:sldId id="532" r:id="rId71"/>
    <p:sldId id="533" r:id="rId72"/>
    <p:sldId id="534" r:id="rId73"/>
    <p:sldId id="535" r:id="rId74"/>
    <p:sldId id="536" r:id="rId75"/>
    <p:sldId id="537" r:id="rId76"/>
    <p:sldId id="538" r:id="rId77"/>
    <p:sldId id="539" r:id="rId78"/>
    <p:sldId id="540" r:id="rId79"/>
    <p:sldId id="541" r:id="rId80"/>
    <p:sldId id="542" r:id="rId81"/>
    <p:sldId id="543" r:id="rId82"/>
    <p:sldId id="544" r:id="rId83"/>
    <p:sldId id="545" r:id="rId84"/>
    <p:sldId id="546" r:id="rId85"/>
    <p:sldId id="547" r:id="rId86"/>
    <p:sldId id="548" r:id="rId87"/>
    <p:sldId id="557" r:id="rId88"/>
    <p:sldId id="558" r:id="rId89"/>
    <p:sldId id="559" r:id="rId90"/>
    <p:sldId id="579" r:id="rId91"/>
    <p:sldId id="561" r:id="rId92"/>
    <p:sldId id="562" r:id="rId93"/>
    <p:sldId id="560" r:id="rId94"/>
    <p:sldId id="563" r:id="rId95"/>
    <p:sldId id="564" r:id="rId96"/>
    <p:sldId id="565" r:id="rId97"/>
    <p:sldId id="566" r:id="rId98"/>
    <p:sldId id="567" r:id="rId99"/>
    <p:sldId id="572" r:id="rId100"/>
    <p:sldId id="573" r:id="rId101"/>
    <p:sldId id="574" r:id="rId102"/>
    <p:sldId id="575" r:id="rId103"/>
    <p:sldId id="576" r:id="rId104"/>
    <p:sldId id="577" r:id="rId105"/>
    <p:sldId id="578" r:id="rId106"/>
    <p:sldId id="639" r:id="rId107"/>
    <p:sldId id="640" r:id="rId108"/>
    <p:sldId id="626" r:id="rId109"/>
    <p:sldId id="627" r:id="rId110"/>
    <p:sldId id="628" r:id="rId111"/>
    <p:sldId id="629" r:id="rId112"/>
    <p:sldId id="630" r:id="rId113"/>
    <p:sldId id="631" r:id="rId114"/>
    <p:sldId id="632" r:id="rId115"/>
    <p:sldId id="647" r:id="rId1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7F0055"/>
    <a:srgbClr val="C0504D"/>
    <a:srgbClr val="E8F8FF"/>
    <a:srgbClr val="CDD6DC"/>
    <a:srgbClr val="CCD5DB"/>
    <a:srgbClr val="FFF8EA"/>
    <a:srgbClr val="E0E0E0"/>
    <a:srgbClr val="EBEB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5"/>
    <p:restoredTop sz="94712"/>
  </p:normalViewPr>
  <p:slideViewPr>
    <p:cSldViewPr snapToGrid="0" snapToObjects="1">
      <p:cViewPr varScale="1">
        <p:scale>
          <a:sx n="106" d="100"/>
          <a:sy n="106" d="100"/>
        </p:scale>
        <p:origin x="200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92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2963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</a:t>
            </a:r>
            <a:r>
              <a:rPr lang="en-US" baseline="0" dirty="0"/>
              <a:t> exits the closest loop it is in</a:t>
            </a:r>
          </a:p>
          <a:p>
            <a:r>
              <a:rPr lang="en-US" baseline="0" dirty="0"/>
              <a:t>”Loop and a half” </a:t>
            </a:r>
            <a:r>
              <a:rPr lang="mr-IN" baseline="0" dirty="0"/>
              <a:t>–</a:t>
            </a:r>
            <a:r>
              <a:rPr lang="en-US" baseline="0" dirty="0"/>
              <a:t> not as good style</a:t>
            </a:r>
          </a:p>
          <a:p>
            <a:endParaRPr lang="en-US" baseline="0" dirty="0"/>
          </a:p>
          <a:p>
            <a:r>
              <a:rPr lang="en-US" baseline="0" dirty="0"/>
              <a:t>You can have more complex conditions if you want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63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12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1837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36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7973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07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6237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store </a:t>
            </a:r>
            <a:r>
              <a:rPr lang="en-US" dirty="0" err="1"/>
              <a:t>boolean</a:t>
            </a:r>
            <a:r>
              <a:rPr lang="en-US" baseline="0" dirty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9305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does not store</a:t>
            </a:r>
            <a:r>
              <a:rPr lang="en-US" baseline="0" dirty="0"/>
              <a:t> the whole expression </a:t>
            </a:r>
            <a:r>
              <a:rPr lang="mr-IN" baseline="0" dirty="0"/>
              <a:t>–</a:t>
            </a:r>
            <a:r>
              <a:rPr lang="en-US" baseline="0" dirty="0"/>
              <a:t> just the value.</a:t>
            </a:r>
          </a:p>
          <a:p>
            <a:r>
              <a:rPr lang="en-US" baseline="0" dirty="0"/>
              <a:t>Note </a:t>
            </a:r>
            <a:r>
              <a:rPr lang="mr-IN" baseline="0" dirty="0"/>
              <a:t>–</a:t>
            </a:r>
            <a:r>
              <a:rPr lang="en-US" baseline="0" dirty="0"/>
              <a:t> we don’t need to check if it’s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928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6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22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6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because it’s easy to see what those numbers represent,</a:t>
            </a:r>
            <a:r>
              <a:rPr lang="en-US" baseline="0" dirty="0"/>
              <a:t> and they are easy to change</a:t>
            </a:r>
          </a:p>
          <a:p>
            <a:endParaRPr lang="en-US" baseline="0" dirty="0"/>
          </a:p>
          <a:p>
            <a:r>
              <a:rPr lang="en-US" baseline="0" dirty="0"/>
              <a:t>Why do I need constants? </a:t>
            </a:r>
            <a:r>
              <a:rPr lang="mr-IN" baseline="0" dirty="0"/>
              <a:t>–</a:t>
            </a:r>
            <a:r>
              <a:rPr lang="en-US" baseline="0" dirty="0"/>
              <a:t> pi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229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Equals is weird because single equals is assignment!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8180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9074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8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redundant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7526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11:45AM</a:t>
            </a:r>
          </a:p>
          <a:p>
            <a:r>
              <a:rPr lang="en-US" dirty="0"/>
              <a:t>Think pair share (hint: fencepost)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901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01883" y="468351"/>
            <a:ext cx="1639229" cy="289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Control Flow Revisited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102" y="19328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20726766">
            <a:off x="5697939" y="2133105"/>
            <a:ext cx="3096360" cy="523220"/>
          </a:xfrm>
          <a:prstGeom prst="rect">
            <a:avLst/>
          </a:prstGeom>
          <a:solidFill>
            <a:srgbClr val="CCD5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Gill Sans Ultra Bold" charset="0"/>
                <a:ea typeface="Gill Sans Ultra Bold" charset="0"/>
                <a:cs typeface="Gill Sans Ultra Bold" charset="0"/>
              </a:rPr>
              <a:t>Control Flow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6917" y="434897"/>
            <a:ext cx="1750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E8F8FF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CS106A</a:t>
            </a:r>
            <a:endParaRPr lang="en-US" sz="2000" dirty="0">
              <a:solidFill>
                <a:srgbClr val="E8F8FF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8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private static final double TAX_RATE = 0.08;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private static final double TIP_RATE = 0.2;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double tax = subtotal *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TAX_RATE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double tip = subtotal * </a:t>
            </a: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TIP_RATE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Receipt Program After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47477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82428" y="2823316"/>
            <a:ext cx="101476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4799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85277" y="3224760"/>
            <a:ext cx="296622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0933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34467"/>
            <a:ext cx="70252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053964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15521" y="2834467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758785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28439" y="4005346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099489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11660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For Loops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25" y="3793941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  <p:sp>
        <p:nvSpPr>
          <p:cNvPr id="21" name="TextBox 20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>
                <a:latin typeface="Chalkboard"/>
                <a:cs typeface="Chalkboard"/>
              </a:rPr>
              <a:t>Show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532665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For Loops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778" y="2779181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  <p:sp>
        <p:nvSpPr>
          <p:cNvPr id="21" name="TextBox 20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>
                <a:latin typeface="Chalkboard"/>
                <a:cs typeface="Chalkboard"/>
              </a:rPr>
              <a:t>Show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5186097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Game Show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079500"/>
            <a:ext cx="7924800" cy="469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1544" y="3067291"/>
            <a:ext cx="567160" cy="3472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463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01884" y="902827"/>
            <a:ext cx="8090704" cy="32524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736089" y="4572001"/>
            <a:ext cx="3290953" cy="1811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Choose a Door</a:t>
            </a:r>
          </a:p>
        </p:txBody>
      </p:sp>
      <p:sp>
        <p:nvSpPr>
          <p:cNvPr id="6" name="Rectangle 5"/>
          <p:cNvSpPr/>
          <p:nvPr/>
        </p:nvSpPr>
        <p:spPr>
          <a:xfrm>
            <a:off x="916868" y="963795"/>
            <a:ext cx="10104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"Door: 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while the input is invalid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/>
                <a:cs typeface="Courier"/>
              </a:rPr>
              <a:t>while</a:t>
            </a:r>
            <a:r>
              <a:rPr lang="en-US" sz="2400" dirty="0">
                <a:latin typeface="Courier"/>
                <a:cs typeface="Courier"/>
              </a:rPr>
              <a:t>(door &lt; 1 || door &gt; 3) {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tell the user the input was invalid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>
                <a:latin typeface="Courier"/>
                <a:cs typeface="Courier"/>
              </a:rPr>
              <a:t>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"Invalid door!"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ask for a new input</a:t>
            </a:r>
          </a:p>
          <a:p>
            <a:r>
              <a:rPr lang="en-US" sz="2400" dirty="0">
                <a:latin typeface="Courier"/>
                <a:cs typeface="Courier"/>
              </a:rPr>
              <a:t>	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("Door: ");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7229" y="4722942"/>
            <a:ext cx="277117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dirty="0">
                <a:latin typeface="Courier"/>
                <a:cs typeface="Courier"/>
              </a:rPr>
              <a:t>||		or</a:t>
            </a:r>
          </a:p>
          <a:p>
            <a:r>
              <a:rPr lang="en-US" sz="4300" dirty="0">
                <a:latin typeface="Courier"/>
                <a:cs typeface="Courier"/>
              </a:rPr>
              <a:t>&amp;&amp;		and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34640" y="1723539"/>
            <a:ext cx="1692408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07945" y="1716362"/>
            <a:ext cx="1579397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9" grpId="0" animBg="1"/>
      <p:bldP spid="9" grpId="1" animBg="1"/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4927"/>
            <a:ext cx="9144000" cy="32952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Cool Example: Carbon Dating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787861"/>
            <a:ext cx="4326363" cy="25664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4954" y="1170878"/>
            <a:ext cx="37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0" indent="-95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/>
              <a:t>Write a program that can turn a measurement of C14 into an estimate of age.</a:t>
            </a:r>
          </a:p>
        </p:txBody>
      </p:sp>
    </p:spTree>
    <p:extLst>
      <p:ext uri="{BB962C8B-B14F-4D97-AF65-F5344CB8AC3E}">
        <p14:creationId xmlns:p14="http://schemas.microsoft.com/office/powerpoint/2010/main" val="21045388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6631011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1840375"/>
            <a:ext cx="7569772" cy="49771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4491736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2673752"/>
            <a:ext cx="7569772" cy="14699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6502680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4444678"/>
            <a:ext cx="7569772" cy="45141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3037313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</a:p>
        </p:txBody>
      </p:sp>
    </p:spTree>
    <p:extLst>
      <p:ext uri="{BB962C8B-B14F-4D97-AF65-F5344CB8AC3E}">
        <p14:creationId xmlns:p14="http://schemas.microsoft.com/office/powerpoint/2010/main" val="1036476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19814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>
                <a:latin typeface="Chalkboard"/>
                <a:cs typeface="Chalkboard"/>
              </a:rPr>
              <a:t>Be </a:t>
            </a:r>
            <a:r>
              <a:rPr lang="en-US" sz="2400" dirty="0">
                <a:latin typeface="Chalkboard"/>
                <a:cs typeface="Chalkboard"/>
              </a:rPr>
              <a:t>able to use For / While / If in Java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0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Example: 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Carbon Dating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8" y="1761892"/>
            <a:ext cx="4127760" cy="2746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96" y="981307"/>
            <a:ext cx="3005524" cy="42750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72684" y="52522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C14 = 1.2 </a:t>
            </a:r>
            <a:r>
              <a:rPr lang="en-US" sz="2400" dirty="0" err="1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2" y="5270810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C14 </a:t>
            </a:r>
            <a:r>
              <a:rPr lang="en-US" sz="2400">
                <a:solidFill>
                  <a:srgbClr val="0027FF"/>
                </a:solidFill>
              </a:rPr>
              <a:t>= 13.6 </a:t>
            </a:r>
            <a:r>
              <a:rPr lang="en-US" sz="2400" dirty="0" err="1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36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Carbon Dating Equation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718052">
            <a:off x="617866" y="4326672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Age of the sample</a:t>
            </a:r>
          </a:p>
        </p:txBody>
      </p:sp>
      <p:sp>
        <p:nvSpPr>
          <p:cNvPr id="8" name="TextBox 7"/>
          <p:cNvSpPr txBox="1"/>
          <p:nvPr/>
        </p:nvSpPr>
        <p:spPr>
          <a:xfrm rot="20284207">
            <a:off x="1431916" y="1641399"/>
            <a:ext cx="240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in your sample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5658" y="481409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½ because of half life convention</a:t>
            </a:r>
          </a:p>
        </p:txBody>
      </p:sp>
      <p:sp>
        <p:nvSpPr>
          <p:cNvPr id="11" name="TextBox 10"/>
          <p:cNvSpPr txBox="1"/>
          <p:nvPr/>
        </p:nvSpPr>
        <p:spPr>
          <a:xfrm rot="20542726">
            <a:off x="6335141" y="3762165"/>
            <a:ext cx="225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Half life of C14</a:t>
            </a:r>
          </a:p>
        </p:txBody>
      </p:sp>
      <p:sp>
        <p:nvSpPr>
          <p:cNvPr id="12" name="Freeform 11"/>
          <p:cNvSpPr/>
          <p:nvPr/>
        </p:nvSpPr>
        <p:spPr>
          <a:xfrm>
            <a:off x="1405054" y="3713356"/>
            <a:ext cx="434906" cy="512956"/>
          </a:xfrm>
          <a:custGeom>
            <a:avLst/>
            <a:gdLst>
              <a:gd name="connsiteX0" fmla="*/ 0 w 434906"/>
              <a:gd name="connsiteY0" fmla="*/ 512956 h 512956"/>
              <a:gd name="connsiteX1" fmla="*/ 22302 w 434906"/>
              <a:gd name="connsiteY1" fmla="*/ 412595 h 512956"/>
              <a:gd name="connsiteX2" fmla="*/ 66907 w 434906"/>
              <a:gd name="connsiteY2" fmla="*/ 367990 h 512956"/>
              <a:gd name="connsiteX3" fmla="*/ 100361 w 434906"/>
              <a:gd name="connsiteY3" fmla="*/ 334537 h 512956"/>
              <a:gd name="connsiteX4" fmla="*/ 178419 w 434906"/>
              <a:gd name="connsiteY4" fmla="*/ 234176 h 512956"/>
              <a:gd name="connsiteX5" fmla="*/ 200722 w 434906"/>
              <a:gd name="connsiteY5" fmla="*/ 200722 h 512956"/>
              <a:gd name="connsiteX6" fmla="*/ 234175 w 434906"/>
              <a:gd name="connsiteY6" fmla="*/ 178420 h 512956"/>
              <a:gd name="connsiteX7" fmla="*/ 256478 w 434906"/>
              <a:gd name="connsiteY7" fmla="*/ 156117 h 512956"/>
              <a:gd name="connsiteX8" fmla="*/ 312234 w 434906"/>
              <a:gd name="connsiteY8" fmla="*/ 111512 h 512956"/>
              <a:gd name="connsiteX9" fmla="*/ 334536 w 434906"/>
              <a:gd name="connsiteY9" fmla="*/ 78059 h 512956"/>
              <a:gd name="connsiteX10" fmla="*/ 356839 w 434906"/>
              <a:gd name="connsiteY10" fmla="*/ 55756 h 512956"/>
              <a:gd name="connsiteX11" fmla="*/ 379141 w 434906"/>
              <a:gd name="connsiteY11" fmla="*/ 22303 h 512956"/>
              <a:gd name="connsiteX12" fmla="*/ 301083 w 434906"/>
              <a:gd name="connsiteY12" fmla="*/ 33454 h 512956"/>
              <a:gd name="connsiteX13" fmla="*/ 234175 w 434906"/>
              <a:gd name="connsiteY13" fmla="*/ 55756 h 512956"/>
              <a:gd name="connsiteX14" fmla="*/ 200722 w 434906"/>
              <a:gd name="connsiteY14" fmla="*/ 66907 h 512956"/>
              <a:gd name="connsiteX15" fmla="*/ 234175 w 434906"/>
              <a:gd name="connsiteY15" fmla="*/ 55756 h 512956"/>
              <a:gd name="connsiteX16" fmla="*/ 334536 w 434906"/>
              <a:gd name="connsiteY16" fmla="*/ 11151 h 512956"/>
              <a:gd name="connsiteX17" fmla="*/ 367990 w 434906"/>
              <a:gd name="connsiteY17" fmla="*/ 0 h 512956"/>
              <a:gd name="connsiteX18" fmla="*/ 390292 w 434906"/>
              <a:gd name="connsiteY18" fmla="*/ 22303 h 512956"/>
              <a:gd name="connsiteX19" fmla="*/ 412595 w 434906"/>
              <a:gd name="connsiteY19" fmla="*/ 111512 h 512956"/>
              <a:gd name="connsiteX20" fmla="*/ 434897 w 434906"/>
              <a:gd name="connsiteY20" fmla="*/ 189571 h 51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4906" h="512956">
                <a:moveTo>
                  <a:pt x="0" y="512956"/>
                </a:moveTo>
                <a:cubicBezTo>
                  <a:pt x="839" y="507922"/>
                  <a:pt x="10367" y="429304"/>
                  <a:pt x="22302" y="412595"/>
                </a:cubicBezTo>
                <a:cubicBezTo>
                  <a:pt x="34524" y="395485"/>
                  <a:pt x="52039" y="382858"/>
                  <a:pt x="66907" y="367990"/>
                </a:cubicBezTo>
                <a:cubicBezTo>
                  <a:pt x="78058" y="356839"/>
                  <a:pt x="91613" y="347659"/>
                  <a:pt x="100361" y="334537"/>
                </a:cubicBezTo>
                <a:cubicBezTo>
                  <a:pt x="213094" y="165436"/>
                  <a:pt x="91077" y="338986"/>
                  <a:pt x="178419" y="234176"/>
                </a:cubicBezTo>
                <a:cubicBezTo>
                  <a:pt x="186999" y="223880"/>
                  <a:pt x="191245" y="210199"/>
                  <a:pt x="200722" y="200722"/>
                </a:cubicBezTo>
                <a:cubicBezTo>
                  <a:pt x="210199" y="191245"/>
                  <a:pt x="223710" y="186792"/>
                  <a:pt x="234175" y="178420"/>
                </a:cubicBezTo>
                <a:cubicBezTo>
                  <a:pt x="242385" y="171852"/>
                  <a:pt x="248268" y="162685"/>
                  <a:pt x="256478" y="156117"/>
                </a:cubicBezTo>
                <a:cubicBezTo>
                  <a:pt x="288678" y="130357"/>
                  <a:pt x="288300" y="141430"/>
                  <a:pt x="312234" y="111512"/>
                </a:cubicBezTo>
                <a:cubicBezTo>
                  <a:pt x="320606" y="101047"/>
                  <a:pt x="326164" y="88524"/>
                  <a:pt x="334536" y="78059"/>
                </a:cubicBezTo>
                <a:cubicBezTo>
                  <a:pt x="341104" y="69849"/>
                  <a:pt x="350271" y="63966"/>
                  <a:pt x="356839" y="55756"/>
                </a:cubicBezTo>
                <a:cubicBezTo>
                  <a:pt x="365211" y="45291"/>
                  <a:pt x="391584" y="27280"/>
                  <a:pt x="379141" y="22303"/>
                </a:cubicBezTo>
                <a:cubicBezTo>
                  <a:pt x="354737" y="12542"/>
                  <a:pt x="327102" y="29737"/>
                  <a:pt x="301083" y="33454"/>
                </a:cubicBezTo>
                <a:lnTo>
                  <a:pt x="234175" y="55756"/>
                </a:lnTo>
                <a:lnTo>
                  <a:pt x="200722" y="66907"/>
                </a:lnTo>
                <a:cubicBezTo>
                  <a:pt x="200722" y="66907"/>
                  <a:pt x="224395" y="62276"/>
                  <a:pt x="234175" y="55756"/>
                </a:cubicBezTo>
                <a:cubicBezTo>
                  <a:pt x="287189" y="20415"/>
                  <a:pt x="254916" y="37691"/>
                  <a:pt x="334536" y="11151"/>
                </a:cubicBezTo>
                <a:lnTo>
                  <a:pt x="367990" y="0"/>
                </a:lnTo>
                <a:cubicBezTo>
                  <a:pt x="375424" y="7434"/>
                  <a:pt x="384883" y="13288"/>
                  <a:pt x="390292" y="22303"/>
                </a:cubicBezTo>
                <a:cubicBezTo>
                  <a:pt x="401573" y="41105"/>
                  <a:pt x="408596" y="96848"/>
                  <a:pt x="412595" y="111512"/>
                </a:cubicBezTo>
                <a:cubicBezTo>
                  <a:pt x="436072" y="197598"/>
                  <a:pt x="434897" y="152436"/>
                  <a:pt x="434897" y="1895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393580" y="4202413"/>
            <a:ext cx="211874" cy="692972"/>
          </a:xfrm>
          <a:custGeom>
            <a:avLst/>
            <a:gdLst>
              <a:gd name="connsiteX0" fmla="*/ 89210 w 211874"/>
              <a:gd name="connsiteY0" fmla="*/ 692972 h 692972"/>
              <a:gd name="connsiteX1" fmla="*/ 89210 w 211874"/>
              <a:gd name="connsiteY1" fmla="*/ 548007 h 692972"/>
              <a:gd name="connsiteX2" fmla="*/ 111513 w 211874"/>
              <a:gd name="connsiteY2" fmla="*/ 458797 h 692972"/>
              <a:gd name="connsiteX3" fmla="*/ 89210 w 211874"/>
              <a:gd name="connsiteY3" fmla="*/ 124260 h 692972"/>
              <a:gd name="connsiteX4" fmla="*/ 78059 w 211874"/>
              <a:gd name="connsiteY4" fmla="*/ 90807 h 692972"/>
              <a:gd name="connsiteX5" fmla="*/ 55757 w 211874"/>
              <a:gd name="connsiteY5" fmla="*/ 1597 h 692972"/>
              <a:gd name="connsiteX6" fmla="*/ 33454 w 211874"/>
              <a:gd name="connsiteY6" fmla="*/ 46202 h 692972"/>
              <a:gd name="connsiteX7" fmla="*/ 22303 w 211874"/>
              <a:gd name="connsiteY7" fmla="*/ 79655 h 692972"/>
              <a:gd name="connsiteX8" fmla="*/ 0 w 211874"/>
              <a:gd name="connsiteY8" fmla="*/ 101958 h 692972"/>
              <a:gd name="connsiteX9" fmla="*/ 11152 w 211874"/>
              <a:gd name="connsiteY9" fmla="*/ 35050 h 692972"/>
              <a:gd name="connsiteX10" fmla="*/ 22303 w 211874"/>
              <a:gd name="connsiteY10" fmla="*/ 1597 h 692972"/>
              <a:gd name="connsiteX11" fmla="*/ 89210 w 211874"/>
              <a:gd name="connsiteY11" fmla="*/ 12748 h 692972"/>
              <a:gd name="connsiteX12" fmla="*/ 156118 w 211874"/>
              <a:gd name="connsiteY12" fmla="*/ 57353 h 692972"/>
              <a:gd name="connsiteX13" fmla="*/ 178420 w 211874"/>
              <a:gd name="connsiteY13" fmla="*/ 90807 h 692972"/>
              <a:gd name="connsiteX14" fmla="*/ 211874 w 211874"/>
              <a:gd name="connsiteY14" fmla="*/ 113109 h 69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1874" h="692972">
                <a:moveTo>
                  <a:pt x="89210" y="692972"/>
                </a:moveTo>
                <a:cubicBezTo>
                  <a:pt x="74386" y="618850"/>
                  <a:pt x="72224" y="638600"/>
                  <a:pt x="89210" y="548007"/>
                </a:cubicBezTo>
                <a:cubicBezTo>
                  <a:pt x="94859" y="517880"/>
                  <a:pt x="111513" y="458797"/>
                  <a:pt x="111513" y="458797"/>
                </a:cubicBezTo>
                <a:cubicBezTo>
                  <a:pt x="107819" y="377526"/>
                  <a:pt x="107286" y="223679"/>
                  <a:pt x="89210" y="124260"/>
                </a:cubicBezTo>
                <a:cubicBezTo>
                  <a:pt x="87107" y="112695"/>
                  <a:pt x="81152" y="102147"/>
                  <a:pt x="78059" y="90807"/>
                </a:cubicBezTo>
                <a:cubicBezTo>
                  <a:pt x="69994" y="61235"/>
                  <a:pt x="55757" y="1597"/>
                  <a:pt x="55757" y="1597"/>
                </a:cubicBezTo>
                <a:cubicBezTo>
                  <a:pt x="48323" y="16465"/>
                  <a:pt x="40002" y="30923"/>
                  <a:pt x="33454" y="46202"/>
                </a:cubicBezTo>
                <a:cubicBezTo>
                  <a:pt x="28824" y="57006"/>
                  <a:pt x="28351" y="69576"/>
                  <a:pt x="22303" y="79655"/>
                </a:cubicBezTo>
                <a:cubicBezTo>
                  <a:pt x="16894" y="88670"/>
                  <a:pt x="7434" y="94524"/>
                  <a:pt x="0" y="101958"/>
                </a:cubicBezTo>
                <a:cubicBezTo>
                  <a:pt x="3717" y="79655"/>
                  <a:pt x="6247" y="57122"/>
                  <a:pt x="11152" y="35050"/>
                </a:cubicBezTo>
                <a:cubicBezTo>
                  <a:pt x="13702" y="23576"/>
                  <a:pt x="11001" y="4826"/>
                  <a:pt x="22303" y="1597"/>
                </a:cubicBezTo>
                <a:cubicBezTo>
                  <a:pt x="44043" y="-4614"/>
                  <a:pt x="66908" y="9031"/>
                  <a:pt x="89210" y="12748"/>
                </a:cubicBezTo>
                <a:cubicBezTo>
                  <a:pt x="111513" y="27616"/>
                  <a:pt x="141250" y="35050"/>
                  <a:pt x="156118" y="57353"/>
                </a:cubicBezTo>
                <a:cubicBezTo>
                  <a:pt x="163552" y="68504"/>
                  <a:pt x="168943" y="81330"/>
                  <a:pt x="178420" y="90807"/>
                </a:cubicBezTo>
                <a:cubicBezTo>
                  <a:pt x="187897" y="100284"/>
                  <a:pt x="211874" y="113109"/>
                  <a:pt x="211874" y="113109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422024" y="3590693"/>
            <a:ext cx="714756" cy="289931"/>
          </a:xfrm>
          <a:custGeom>
            <a:avLst/>
            <a:gdLst>
              <a:gd name="connsiteX0" fmla="*/ 714756 w 714756"/>
              <a:gd name="connsiteY0" fmla="*/ 278780 h 289931"/>
              <a:gd name="connsiteX1" fmla="*/ 670152 w 714756"/>
              <a:gd name="connsiteY1" fmla="*/ 289931 h 289931"/>
              <a:gd name="connsiteX2" fmla="*/ 502883 w 714756"/>
              <a:gd name="connsiteY2" fmla="*/ 278780 h 289931"/>
              <a:gd name="connsiteX3" fmla="*/ 435976 w 714756"/>
              <a:gd name="connsiteY3" fmla="*/ 256478 h 289931"/>
              <a:gd name="connsiteX4" fmla="*/ 190649 w 714756"/>
              <a:gd name="connsiteY4" fmla="*/ 144966 h 289931"/>
              <a:gd name="connsiteX5" fmla="*/ 157196 w 714756"/>
              <a:gd name="connsiteY5" fmla="*/ 122663 h 289931"/>
              <a:gd name="connsiteX6" fmla="*/ 112591 w 714756"/>
              <a:gd name="connsiteY6" fmla="*/ 100361 h 289931"/>
              <a:gd name="connsiteX7" fmla="*/ 45683 w 714756"/>
              <a:gd name="connsiteY7" fmla="*/ 44605 h 289931"/>
              <a:gd name="connsiteX8" fmla="*/ 34532 w 714756"/>
              <a:gd name="connsiteY8" fmla="*/ 78058 h 289931"/>
              <a:gd name="connsiteX9" fmla="*/ 23381 w 714756"/>
              <a:gd name="connsiteY9" fmla="*/ 167268 h 289931"/>
              <a:gd name="connsiteX10" fmla="*/ 12230 w 714756"/>
              <a:gd name="connsiteY10" fmla="*/ 189570 h 289931"/>
              <a:gd name="connsiteX11" fmla="*/ 34532 w 714756"/>
              <a:gd name="connsiteY11" fmla="*/ 122663 h 289931"/>
              <a:gd name="connsiteX12" fmla="*/ 45683 w 714756"/>
              <a:gd name="connsiteY12" fmla="*/ 89209 h 289931"/>
              <a:gd name="connsiteX13" fmla="*/ 56835 w 714756"/>
              <a:gd name="connsiteY13" fmla="*/ 55756 h 289931"/>
              <a:gd name="connsiteX14" fmla="*/ 67986 w 714756"/>
              <a:gd name="connsiteY14" fmla="*/ 0 h 289931"/>
              <a:gd name="connsiteX15" fmla="*/ 101439 w 714756"/>
              <a:gd name="connsiteY15" fmla="*/ 11151 h 289931"/>
              <a:gd name="connsiteX16" fmla="*/ 146044 w 714756"/>
              <a:gd name="connsiteY16" fmla="*/ 22302 h 289931"/>
              <a:gd name="connsiteX17" fmla="*/ 224103 w 714756"/>
              <a:gd name="connsiteY17" fmla="*/ 44605 h 28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4756" h="289931">
                <a:moveTo>
                  <a:pt x="714756" y="278780"/>
                </a:moveTo>
                <a:cubicBezTo>
                  <a:pt x="699888" y="282497"/>
                  <a:pt x="685478" y="289931"/>
                  <a:pt x="670152" y="289931"/>
                </a:cubicBezTo>
                <a:cubicBezTo>
                  <a:pt x="614272" y="289931"/>
                  <a:pt x="558201" y="286682"/>
                  <a:pt x="502883" y="278780"/>
                </a:cubicBezTo>
                <a:cubicBezTo>
                  <a:pt x="479611" y="275455"/>
                  <a:pt x="457378" y="266206"/>
                  <a:pt x="435976" y="256478"/>
                </a:cubicBezTo>
                <a:cubicBezTo>
                  <a:pt x="354200" y="219307"/>
                  <a:pt x="271630" y="183837"/>
                  <a:pt x="190649" y="144966"/>
                </a:cubicBezTo>
                <a:cubicBezTo>
                  <a:pt x="178567" y="139167"/>
                  <a:pt x="168832" y="129312"/>
                  <a:pt x="157196" y="122663"/>
                </a:cubicBezTo>
                <a:cubicBezTo>
                  <a:pt x="142763" y="114416"/>
                  <a:pt x="127459" y="107795"/>
                  <a:pt x="112591" y="100361"/>
                </a:cubicBezTo>
                <a:cubicBezTo>
                  <a:pt x="109851" y="97621"/>
                  <a:pt x="58104" y="41500"/>
                  <a:pt x="45683" y="44605"/>
                </a:cubicBezTo>
                <a:cubicBezTo>
                  <a:pt x="34280" y="47456"/>
                  <a:pt x="38249" y="66907"/>
                  <a:pt x="34532" y="78058"/>
                </a:cubicBezTo>
                <a:cubicBezTo>
                  <a:pt x="30815" y="107795"/>
                  <a:pt x="29660" y="137965"/>
                  <a:pt x="23381" y="167268"/>
                </a:cubicBezTo>
                <a:cubicBezTo>
                  <a:pt x="17247" y="195891"/>
                  <a:pt x="-18325" y="291419"/>
                  <a:pt x="12230" y="189570"/>
                </a:cubicBezTo>
                <a:cubicBezTo>
                  <a:pt x="18985" y="167053"/>
                  <a:pt x="27098" y="144965"/>
                  <a:pt x="34532" y="122663"/>
                </a:cubicBezTo>
                <a:lnTo>
                  <a:pt x="45683" y="89209"/>
                </a:lnTo>
                <a:cubicBezTo>
                  <a:pt x="49400" y="78058"/>
                  <a:pt x="54530" y="67282"/>
                  <a:pt x="56835" y="55756"/>
                </a:cubicBezTo>
                <a:lnTo>
                  <a:pt x="67986" y="0"/>
                </a:lnTo>
                <a:cubicBezTo>
                  <a:pt x="79137" y="3717"/>
                  <a:pt x="90137" y="7922"/>
                  <a:pt x="101439" y="11151"/>
                </a:cubicBezTo>
                <a:cubicBezTo>
                  <a:pt x="116175" y="15361"/>
                  <a:pt x="131364" y="17898"/>
                  <a:pt x="146044" y="22302"/>
                </a:cubicBezTo>
                <a:cubicBezTo>
                  <a:pt x="224305" y="45780"/>
                  <a:pt x="188205" y="44605"/>
                  <a:pt x="224103" y="4460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8040" y="5999796"/>
            <a:ext cx="420980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 Some of these values are constants</a:t>
            </a:r>
          </a:p>
          <a:p>
            <a:pPr algn="ctr"/>
            <a:r>
              <a:rPr lang="en-US" dirty="0"/>
              <a:t>** Use the function: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Math.log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i="1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pPr algn="ctr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78" y="2671182"/>
            <a:ext cx="5099244" cy="133210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459511">
            <a:off x="4539387" y="1704590"/>
            <a:ext cx="240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Fraction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of </a:t>
            </a:r>
          </a:p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C14 left</a:t>
            </a:r>
          </a:p>
        </p:txBody>
      </p:sp>
      <p:sp>
        <p:nvSpPr>
          <p:cNvPr id="2" name="Freeform 1"/>
          <p:cNvSpPr/>
          <p:nvPr/>
        </p:nvSpPr>
        <p:spPr>
          <a:xfrm>
            <a:off x="2921620" y="2152185"/>
            <a:ext cx="1315843" cy="412157"/>
          </a:xfrm>
          <a:custGeom>
            <a:avLst/>
            <a:gdLst>
              <a:gd name="connsiteX0" fmla="*/ 0 w 1315843"/>
              <a:gd name="connsiteY0" fmla="*/ 0 h 412157"/>
              <a:gd name="connsiteX1" fmla="*/ 78058 w 1315843"/>
              <a:gd name="connsiteY1" fmla="*/ 55756 h 412157"/>
              <a:gd name="connsiteX2" fmla="*/ 167268 w 1315843"/>
              <a:gd name="connsiteY2" fmla="*/ 122664 h 412157"/>
              <a:gd name="connsiteX3" fmla="*/ 301082 w 1315843"/>
              <a:gd name="connsiteY3" fmla="*/ 156117 h 412157"/>
              <a:gd name="connsiteX4" fmla="*/ 390292 w 1315843"/>
              <a:gd name="connsiteY4" fmla="*/ 178420 h 412157"/>
              <a:gd name="connsiteX5" fmla="*/ 479502 w 1315843"/>
              <a:gd name="connsiteY5" fmla="*/ 189571 h 412157"/>
              <a:gd name="connsiteX6" fmla="*/ 914400 w 1315843"/>
              <a:gd name="connsiteY6" fmla="*/ 200722 h 412157"/>
              <a:gd name="connsiteX7" fmla="*/ 1048214 w 1315843"/>
              <a:gd name="connsiteY7" fmla="*/ 223025 h 412157"/>
              <a:gd name="connsiteX8" fmla="*/ 1115121 w 1315843"/>
              <a:gd name="connsiteY8" fmla="*/ 245327 h 412157"/>
              <a:gd name="connsiteX9" fmla="*/ 1148575 w 1315843"/>
              <a:gd name="connsiteY9" fmla="*/ 267630 h 412157"/>
              <a:gd name="connsiteX10" fmla="*/ 1182029 w 1315843"/>
              <a:gd name="connsiteY10" fmla="*/ 278781 h 412157"/>
              <a:gd name="connsiteX11" fmla="*/ 1271239 w 1315843"/>
              <a:gd name="connsiteY11" fmla="*/ 345688 h 412157"/>
              <a:gd name="connsiteX12" fmla="*/ 1293541 w 1315843"/>
              <a:gd name="connsiteY12" fmla="*/ 367991 h 412157"/>
              <a:gd name="connsiteX13" fmla="*/ 1315843 w 1315843"/>
              <a:gd name="connsiteY13" fmla="*/ 401444 h 412157"/>
              <a:gd name="connsiteX14" fmla="*/ 1293541 w 1315843"/>
              <a:gd name="connsiteY14" fmla="*/ 334537 h 412157"/>
              <a:gd name="connsiteX15" fmla="*/ 1282390 w 1315843"/>
              <a:gd name="connsiteY15" fmla="*/ 267630 h 412157"/>
              <a:gd name="connsiteX16" fmla="*/ 1293541 w 1315843"/>
              <a:gd name="connsiteY16" fmla="*/ 301083 h 412157"/>
              <a:gd name="connsiteX17" fmla="*/ 1103970 w 1315843"/>
              <a:gd name="connsiteY17" fmla="*/ 401444 h 412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5843" h="412157">
                <a:moveTo>
                  <a:pt x="0" y="0"/>
                </a:moveTo>
                <a:cubicBezTo>
                  <a:pt x="116602" y="116604"/>
                  <a:pt x="-10946" y="2353"/>
                  <a:pt x="78058" y="55756"/>
                </a:cubicBezTo>
                <a:cubicBezTo>
                  <a:pt x="131139" y="87605"/>
                  <a:pt x="61462" y="96213"/>
                  <a:pt x="167268" y="122664"/>
                </a:cubicBezTo>
                <a:lnTo>
                  <a:pt x="301082" y="156117"/>
                </a:lnTo>
                <a:cubicBezTo>
                  <a:pt x="301092" y="156120"/>
                  <a:pt x="390281" y="178419"/>
                  <a:pt x="390292" y="178420"/>
                </a:cubicBezTo>
                <a:cubicBezTo>
                  <a:pt x="420029" y="182137"/>
                  <a:pt x="449561" y="188297"/>
                  <a:pt x="479502" y="189571"/>
                </a:cubicBezTo>
                <a:cubicBezTo>
                  <a:pt x="624385" y="195736"/>
                  <a:pt x="769434" y="197005"/>
                  <a:pt x="914400" y="200722"/>
                </a:cubicBezTo>
                <a:cubicBezTo>
                  <a:pt x="977651" y="208629"/>
                  <a:pt x="995589" y="207238"/>
                  <a:pt x="1048214" y="223025"/>
                </a:cubicBezTo>
                <a:cubicBezTo>
                  <a:pt x="1070731" y="229780"/>
                  <a:pt x="1115121" y="245327"/>
                  <a:pt x="1115121" y="245327"/>
                </a:cubicBezTo>
                <a:cubicBezTo>
                  <a:pt x="1126272" y="252761"/>
                  <a:pt x="1136588" y="261636"/>
                  <a:pt x="1148575" y="267630"/>
                </a:cubicBezTo>
                <a:cubicBezTo>
                  <a:pt x="1159089" y="272887"/>
                  <a:pt x="1172625" y="271728"/>
                  <a:pt x="1182029" y="278781"/>
                </a:cubicBezTo>
                <a:cubicBezTo>
                  <a:pt x="1284538" y="355662"/>
                  <a:pt x="1195659" y="320495"/>
                  <a:pt x="1271239" y="345688"/>
                </a:cubicBezTo>
                <a:cubicBezTo>
                  <a:pt x="1278673" y="353122"/>
                  <a:pt x="1286973" y="359781"/>
                  <a:pt x="1293541" y="367991"/>
                </a:cubicBezTo>
                <a:cubicBezTo>
                  <a:pt x="1301913" y="378456"/>
                  <a:pt x="1315843" y="414846"/>
                  <a:pt x="1315843" y="401444"/>
                </a:cubicBezTo>
                <a:cubicBezTo>
                  <a:pt x="1315843" y="377935"/>
                  <a:pt x="1297406" y="357726"/>
                  <a:pt x="1293541" y="334537"/>
                </a:cubicBezTo>
                <a:cubicBezTo>
                  <a:pt x="1289824" y="312235"/>
                  <a:pt x="1282390" y="290240"/>
                  <a:pt x="1282390" y="267630"/>
                </a:cubicBezTo>
                <a:cubicBezTo>
                  <a:pt x="1282390" y="255876"/>
                  <a:pt x="1289824" y="289932"/>
                  <a:pt x="1293541" y="301083"/>
                </a:cubicBezTo>
                <a:cubicBezTo>
                  <a:pt x="1275822" y="460554"/>
                  <a:pt x="1316050" y="401444"/>
                  <a:pt x="1103970" y="40144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850423" y="2252546"/>
            <a:ext cx="557918" cy="802888"/>
          </a:xfrm>
          <a:custGeom>
            <a:avLst/>
            <a:gdLst>
              <a:gd name="connsiteX0" fmla="*/ 557918 w 557918"/>
              <a:gd name="connsiteY0" fmla="*/ 0 h 802888"/>
              <a:gd name="connsiteX1" fmla="*/ 535616 w 557918"/>
              <a:gd name="connsiteY1" fmla="*/ 334537 h 802888"/>
              <a:gd name="connsiteX2" fmla="*/ 502162 w 557918"/>
              <a:gd name="connsiteY2" fmla="*/ 457200 h 802888"/>
              <a:gd name="connsiteX3" fmla="*/ 491011 w 557918"/>
              <a:gd name="connsiteY3" fmla="*/ 490654 h 802888"/>
              <a:gd name="connsiteX4" fmla="*/ 446406 w 557918"/>
              <a:gd name="connsiteY4" fmla="*/ 546410 h 802888"/>
              <a:gd name="connsiteX5" fmla="*/ 435255 w 557918"/>
              <a:gd name="connsiteY5" fmla="*/ 579864 h 802888"/>
              <a:gd name="connsiteX6" fmla="*/ 390650 w 557918"/>
              <a:gd name="connsiteY6" fmla="*/ 635620 h 802888"/>
              <a:gd name="connsiteX7" fmla="*/ 357197 w 557918"/>
              <a:gd name="connsiteY7" fmla="*/ 657922 h 802888"/>
              <a:gd name="connsiteX8" fmla="*/ 290289 w 557918"/>
              <a:gd name="connsiteY8" fmla="*/ 680225 h 802888"/>
              <a:gd name="connsiteX9" fmla="*/ 256836 w 557918"/>
              <a:gd name="connsiteY9" fmla="*/ 691376 h 802888"/>
              <a:gd name="connsiteX10" fmla="*/ 56114 w 557918"/>
              <a:gd name="connsiteY10" fmla="*/ 680225 h 802888"/>
              <a:gd name="connsiteX11" fmla="*/ 22660 w 557918"/>
              <a:gd name="connsiteY11" fmla="*/ 669074 h 802888"/>
              <a:gd name="connsiteX12" fmla="*/ 56114 w 557918"/>
              <a:gd name="connsiteY12" fmla="*/ 602166 h 802888"/>
              <a:gd name="connsiteX13" fmla="*/ 33811 w 557918"/>
              <a:gd name="connsiteY13" fmla="*/ 624469 h 802888"/>
              <a:gd name="connsiteX14" fmla="*/ 22660 w 557918"/>
              <a:gd name="connsiteY14" fmla="*/ 657922 h 802888"/>
              <a:gd name="connsiteX15" fmla="*/ 357 w 557918"/>
              <a:gd name="connsiteY15" fmla="*/ 680225 h 802888"/>
              <a:gd name="connsiteX16" fmla="*/ 33811 w 557918"/>
              <a:gd name="connsiteY16" fmla="*/ 747132 h 802888"/>
              <a:gd name="connsiteX17" fmla="*/ 44962 w 557918"/>
              <a:gd name="connsiteY17" fmla="*/ 802888 h 80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7918" h="802888">
                <a:moveTo>
                  <a:pt x="557918" y="0"/>
                </a:moveTo>
                <a:cubicBezTo>
                  <a:pt x="541099" y="437298"/>
                  <a:pt x="571028" y="175179"/>
                  <a:pt x="535616" y="334537"/>
                </a:cubicBezTo>
                <a:cubicBezTo>
                  <a:pt x="514600" y="429109"/>
                  <a:pt x="536976" y="352759"/>
                  <a:pt x="502162" y="457200"/>
                </a:cubicBezTo>
                <a:cubicBezTo>
                  <a:pt x="498445" y="468351"/>
                  <a:pt x="497531" y="480874"/>
                  <a:pt x="491011" y="490654"/>
                </a:cubicBezTo>
                <a:cubicBezTo>
                  <a:pt x="462877" y="532856"/>
                  <a:pt x="478186" y="514631"/>
                  <a:pt x="446406" y="546410"/>
                </a:cubicBezTo>
                <a:cubicBezTo>
                  <a:pt x="442689" y="557561"/>
                  <a:pt x="440512" y="569350"/>
                  <a:pt x="435255" y="579864"/>
                </a:cubicBezTo>
                <a:cubicBezTo>
                  <a:pt x="425595" y="599184"/>
                  <a:pt x="407937" y="621791"/>
                  <a:pt x="390650" y="635620"/>
                </a:cubicBezTo>
                <a:cubicBezTo>
                  <a:pt x="380185" y="643992"/>
                  <a:pt x="369444" y="652479"/>
                  <a:pt x="357197" y="657922"/>
                </a:cubicBezTo>
                <a:cubicBezTo>
                  <a:pt x="335714" y="667470"/>
                  <a:pt x="312592" y="672791"/>
                  <a:pt x="290289" y="680225"/>
                </a:cubicBezTo>
                <a:lnTo>
                  <a:pt x="256836" y="691376"/>
                </a:lnTo>
                <a:cubicBezTo>
                  <a:pt x="189929" y="687659"/>
                  <a:pt x="122823" y="686578"/>
                  <a:pt x="56114" y="680225"/>
                </a:cubicBezTo>
                <a:cubicBezTo>
                  <a:pt x="44412" y="679111"/>
                  <a:pt x="27917" y="679587"/>
                  <a:pt x="22660" y="669074"/>
                </a:cubicBezTo>
                <a:cubicBezTo>
                  <a:pt x="16064" y="655882"/>
                  <a:pt x="52358" y="607800"/>
                  <a:pt x="56114" y="602166"/>
                </a:cubicBezTo>
                <a:lnTo>
                  <a:pt x="33811" y="624469"/>
                </a:lnTo>
                <a:cubicBezTo>
                  <a:pt x="30094" y="635620"/>
                  <a:pt x="28708" y="647843"/>
                  <a:pt x="22660" y="657922"/>
                </a:cubicBezTo>
                <a:cubicBezTo>
                  <a:pt x="17251" y="666937"/>
                  <a:pt x="2419" y="669915"/>
                  <a:pt x="357" y="680225"/>
                </a:cubicBezTo>
                <a:cubicBezTo>
                  <a:pt x="-3646" y="700243"/>
                  <a:pt x="27102" y="733713"/>
                  <a:pt x="33811" y="747132"/>
                </a:cubicBezTo>
                <a:cubicBezTo>
                  <a:pt x="47313" y="774136"/>
                  <a:pt x="44962" y="777371"/>
                  <a:pt x="44962" y="802888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0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60110" y="3445727"/>
            <a:ext cx="3735675" cy="1182029"/>
          </a:xfrm>
          <a:custGeom>
            <a:avLst/>
            <a:gdLst>
              <a:gd name="connsiteX0" fmla="*/ 3501500 w 3735675"/>
              <a:gd name="connsiteY0" fmla="*/ 122663 h 1182029"/>
              <a:gd name="connsiteX1" fmla="*/ 3412290 w 3735675"/>
              <a:gd name="connsiteY1" fmla="*/ 122663 h 1182029"/>
              <a:gd name="connsiteX2" fmla="*/ 3166963 w 3735675"/>
              <a:gd name="connsiteY2" fmla="*/ 111512 h 1182029"/>
              <a:gd name="connsiteX3" fmla="*/ 3122358 w 3735675"/>
              <a:gd name="connsiteY3" fmla="*/ 100361 h 1182029"/>
              <a:gd name="connsiteX4" fmla="*/ 3088905 w 3735675"/>
              <a:gd name="connsiteY4" fmla="*/ 89210 h 1182029"/>
              <a:gd name="connsiteX5" fmla="*/ 3033149 w 3735675"/>
              <a:gd name="connsiteY5" fmla="*/ 78058 h 1182029"/>
              <a:gd name="connsiteX6" fmla="*/ 2575949 w 3735675"/>
              <a:gd name="connsiteY6" fmla="*/ 89210 h 1182029"/>
              <a:gd name="connsiteX7" fmla="*/ 2464436 w 3735675"/>
              <a:gd name="connsiteY7" fmla="*/ 89210 h 1182029"/>
              <a:gd name="connsiteX8" fmla="*/ 1594641 w 3735675"/>
              <a:gd name="connsiteY8" fmla="*/ 89210 h 1182029"/>
              <a:gd name="connsiteX9" fmla="*/ 1505431 w 3735675"/>
              <a:gd name="connsiteY9" fmla="*/ 66907 h 1182029"/>
              <a:gd name="connsiteX10" fmla="*/ 1293558 w 3735675"/>
              <a:gd name="connsiteY10" fmla="*/ 22302 h 1182029"/>
              <a:gd name="connsiteX11" fmla="*/ 981324 w 3735675"/>
              <a:gd name="connsiteY11" fmla="*/ 0 h 1182029"/>
              <a:gd name="connsiteX12" fmla="*/ 379158 w 3735675"/>
              <a:gd name="connsiteY12" fmla="*/ 22302 h 1182029"/>
              <a:gd name="connsiteX13" fmla="*/ 256495 w 3735675"/>
              <a:gd name="connsiteY13" fmla="*/ 44605 h 1182029"/>
              <a:gd name="connsiteX14" fmla="*/ 223041 w 3735675"/>
              <a:gd name="connsiteY14" fmla="*/ 66907 h 1182029"/>
              <a:gd name="connsiteX15" fmla="*/ 189588 w 3735675"/>
              <a:gd name="connsiteY15" fmla="*/ 78058 h 1182029"/>
              <a:gd name="connsiteX16" fmla="*/ 122680 w 3735675"/>
              <a:gd name="connsiteY16" fmla="*/ 133814 h 1182029"/>
              <a:gd name="connsiteX17" fmla="*/ 100378 w 3735675"/>
              <a:gd name="connsiteY17" fmla="*/ 178419 h 1182029"/>
              <a:gd name="connsiteX18" fmla="*/ 66924 w 3735675"/>
              <a:gd name="connsiteY18" fmla="*/ 234175 h 1182029"/>
              <a:gd name="connsiteX19" fmla="*/ 55773 w 3735675"/>
              <a:gd name="connsiteY19" fmla="*/ 289932 h 1182029"/>
              <a:gd name="connsiteX20" fmla="*/ 22319 w 3735675"/>
              <a:gd name="connsiteY20" fmla="*/ 379141 h 1182029"/>
              <a:gd name="connsiteX21" fmla="*/ 11168 w 3735675"/>
              <a:gd name="connsiteY21" fmla="*/ 457200 h 1182029"/>
              <a:gd name="connsiteX22" fmla="*/ 17 w 3735675"/>
              <a:gd name="connsiteY22" fmla="*/ 501805 h 1182029"/>
              <a:gd name="connsiteX23" fmla="*/ 11168 w 3735675"/>
              <a:gd name="connsiteY23" fmla="*/ 758283 h 1182029"/>
              <a:gd name="connsiteX24" fmla="*/ 44622 w 3735675"/>
              <a:gd name="connsiteY24" fmla="*/ 814039 h 1182029"/>
              <a:gd name="connsiteX25" fmla="*/ 100378 w 3735675"/>
              <a:gd name="connsiteY25" fmla="*/ 914400 h 1182029"/>
              <a:gd name="connsiteX26" fmla="*/ 122680 w 3735675"/>
              <a:gd name="connsiteY26" fmla="*/ 947853 h 1182029"/>
              <a:gd name="connsiteX27" fmla="*/ 234192 w 3735675"/>
              <a:gd name="connsiteY27" fmla="*/ 1037063 h 1182029"/>
              <a:gd name="connsiteX28" fmla="*/ 390310 w 3735675"/>
              <a:gd name="connsiteY28" fmla="*/ 1092819 h 1182029"/>
              <a:gd name="connsiteX29" fmla="*/ 524124 w 3735675"/>
              <a:gd name="connsiteY29" fmla="*/ 1137424 h 1182029"/>
              <a:gd name="connsiteX30" fmla="*/ 591031 w 3735675"/>
              <a:gd name="connsiteY30" fmla="*/ 1148575 h 1182029"/>
              <a:gd name="connsiteX31" fmla="*/ 646788 w 3735675"/>
              <a:gd name="connsiteY31" fmla="*/ 1159727 h 1182029"/>
              <a:gd name="connsiteX32" fmla="*/ 825207 w 3735675"/>
              <a:gd name="connsiteY32" fmla="*/ 1182029 h 1182029"/>
              <a:gd name="connsiteX33" fmla="*/ 1271256 w 3735675"/>
              <a:gd name="connsiteY33" fmla="*/ 1148575 h 1182029"/>
              <a:gd name="connsiteX34" fmla="*/ 1427373 w 3735675"/>
              <a:gd name="connsiteY34" fmla="*/ 1126273 h 1182029"/>
              <a:gd name="connsiteX35" fmla="*/ 1672700 w 3735675"/>
              <a:gd name="connsiteY35" fmla="*/ 1081668 h 1182029"/>
              <a:gd name="connsiteX36" fmla="*/ 1817666 w 3735675"/>
              <a:gd name="connsiteY36" fmla="*/ 1070517 h 1182029"/>
              <a:gd name="connsiteX37" fmla="*/ 2286017 w 3735675"/>
              <a:gd name="connsiteY37" fmla="*/ 1025912 h 1182029"/>
              <a:gd name="connsiteX38" fmla="*/ 2453285 w 3735675"/>
              <a:gd name="connsiteY38" fmla="*/ 1014761 h 1182029"/>
              <a:gd name="connsiteX39" fmla="*/ 2921636 w 3735675"/>
              <a:gd name="connsiteY39" fmla="*/ 992458 h 1182029"/>
              <a:gd name="connsiteX40" fmla="*/ 3088905 w 3735675"/>
              <a:gd name="connsiteY40" fmla="*/ 970156 h 1182029"/>
              <a:gd name="connsiteX41" fmla="*/ 3256173 w 3735675"/>
              <a:gd name="connsiteY41" fmla="*/ 959005 h 1182029"/>
              <a:gd name="connsiteX42" fmla="*/ 3278475 w 3735675"/>
              <a:gd name="connsiteY42" fmla="*/ 936702 h 1182029"/>
              <a:gd name="connsiteX43" fmla="*/ 3323080 w 3735675"/>
              <a:gd name="connsiteY43" fmla="*/ 925551 h 1182029"/>
              <a:gd name="connsiteX44" fmla="*/ 3356534 w 3735675"/>
              <a:gd name="connsiteY44" fmla="*/ 914400 h 1182029"/>
              <a:gd name="connsiteX45" fmla="*/ 3468046 w 3735675"/>
              <a:gd name="connsiteY45" fmla="*/ 858644 h 1182029"/>
              <a:gd name="connsiteX46" fmla="*/ 3490349 w 3735675"/>
              <a:gd name="connsiteY46" fmla="*/ 836341 h 1182029"/>
              <a:gd name="connsiteX47" fmla="*/ 3579558 w 3735675"/>
              <a:gd name="connsiteY47" fmla="*/ 758283 h 1182029"/>
              <a:gd name="connsiteX48" fmla="*/ 3624163 w 3735675"/>
              <a:gd name="connsiteY48" fmla="*/ 680224 h 1182029"/>
              <a:gd name="connsiteX49" fmla="*/ 3668768 w 3735675"/>
              <a:gd name="connsiteY49" fmla="*/ 613317 h 1182029"/>
              <a:gd name="connsiteX50" fmla="*/ 3702222 w 3735675"/>
              <a:gd name="connsiteY50" fmla="*/ 546410 h 1182029"/>
              <a:gd name="connsiteX51" fmla="*/ 3713373 w 3735675"/>
              <a:gd name="connsiteY51" fmla="*/ 501805 h 1182029"/>
              <a:gd name="connsiteX52" fmla="*/ 3724524 w 3735675"/>
              <a:gd name="connsiteY52" fmla="*/ 468351 h 1182029"/>
              <a:gd name="connsiteX53" fmla="*/ 3735675 w 3735675"/>
              <a:gd name="connsiteY53" fmla="*/ 412595 h 1182029"/>
              <a:gd name="connsiteX54" fmla="*/ 3724524 w 3735675"/>
              <a:gd name="connsiteY54" fmla="*/ 256478 h 1182029"/>
              <a:gd name="connsiteX55" fmla="*/ 3713373 w 3735675"/>
              <a:gd name="connsiteY55" fmla="*/ 223024 h 1182029"/>
              <a:gd name="connsiteX56" fmla="*/ 3668768 w 3735675"/>
              <a:gd name="connsiteY56" fmla="*/ 178419 h 1182029"/>
              <a:gd name="connsiteX57" fmla="*/ 3635314 w 3735675"/>
              <a:gd name="connsiteY57" fmla="*/ 167268 h 1182029"/>
              <a:gd name="connsiteX58" fmla="*/ 3601861 w 3735675"/>
              <a:gd name="connsiteY58" fmla="*/ 144966 h 1182029"/>
              <a:gd name="connsiteX59" fmla="*/ 3401139 w 3735675"/>
              <a:gd name="connsiteY59" fmla="*/ 133814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35675" h="1182029">
                <a:moveTo>
                  <a:pt x="3501500" y="122663"/>
                </a:moveTo>
                <a:cubicBezTo>
                  <a:pt x="3410541" y="145402"/>
                  <a:pt x="3503249" y="129660"/>
                  <a:pt x="3412290" y="122663"/>
                </a:cubicBezTo>
                <a:cubicBezTo>
                  <a:pt x="3330671" y="116385"/>
                  <a:pt x="3248739" y="115229"/>
                  <a:pt x="3166963" y="111512"/>
                </a:cubicBezTo>
                <a:cubicBezTo>
                  <a:pt x="3152095" y="107795"/>
                  <a:pt x="3137094" y="104571"/>
                  <a:pt x="3122358" y="100361"/>
                </a:cubicBezTo>
                <a:cubicBezTo>
                  <a:pt x="3111056" y="97132"/>
                  <a:pt x="3100308" y="92061"/>
                  <a:pt x="3088905" y="89210"/>
                </a:cubicBezTo>
                <a:cubicBezTo>
                  <a:pt x="3070517" y="84613"/>
                  <a:pt x="3051734" y="81775"/>
                  <a:pt x="3033149" y="78058"/>
                </a:cubicBezTo>
                <a:cubicBezTo>
                  <a:pt x="2880749" y="81775"/>
                  <a:pt x="2728237" y="82288"/>
                  <a:pt x="2575949" y="89210"/>
                </a:cubicBezTo>
                <a:cubicBezTo>
                  <a:pt x="2428301" y="95921"/>
                  <a:pt x="2753721" y="130535"/>
                  <a:pt x="2464436" y="89210"/>
                </a:cubicBezTo>
                <a:cubicBezTo>
                  <a:pt x="2167861" y="95800"/>
                  <a:pt x="1889339" y="110773"/>
                  <a:pt x="1594641" y="89210"/>
                </a:cubicBezTo>
                <a:cubicBezTo>
                  <a:pt x="1564071" y="86973"/>
                  <a:pt x="1535168" y="74341"/>
                  <a:pt x="1505431" y="66907"/>
                </a:cubicBezTo>
                <a:cubicBezTo>
                  <a:pt x="1435148" y="49336"/>
                  <a:pt x="1366466" y="31415"/>
                  <a:pt x="1293558" y="22302"/>
                </a:cubicBezTo>
                <a:cubicBezTo>
                  <a:pt x="1130489" y="1919"/>
                  <a:pt x="1234279" y="12647"/>
                  <a:pt x="981324" y="0"/>
                </a:cubicBezTo>
                <a:cubicBezTo>
                  <a:pt x="548755" y="9403"/>
                  <a:pt x="618737" y="-9641"/>
                  <a:pt x="379158" y="22302"/>
                </a:cubicBezTo>
                <a:cubicBezTo>
                  <a:pt x="293538" y="33718"/>
                  <a:pt x="322161" y="28187"/>
                  <a:pt x="256495" y="44605"/>
                </a:cubicBezTo>
                <a:cubicBezTo>
                  <a:pt x="245344" y="52039"/>
                  <a:pt x="235028" y="60913"/>
                  <a:pt x="223041" y="66907"/>
                </a:cubicBezTo>
                <a:cubicBezTo>
                  <a:pt x="212528" y="72164"/>
                  <a:pt x="199793" y="72226"/>
                  <a:pt x="189588" y="78058"/>
                </a:cubicBezTo>
                <a:cubicBezTo>
                  <a:pt x="158665" y="95729"/>
                  <a:pt x="145628" y="110867"/>
                  <a:pt x="122680" y="133814"/>
                </a:cubicBezTo>
                <a:cubicBezTo>
                  <a:pt x="115246" y="148682"/>
                  <a:pt x="108451" y="163888"/>
                  <a:pt x="100378" y="178419"/>
                </a:cubicBezTo>
                <a:cubicBezTo>
                  <a:pt x="89852" y="197366"/>
                  <a:pt x="74974" y="214051"/>
                  <a:pt x="66924" y="234175"/>
                </a:cubicBezTo>
                <a:cubicBezTo>
                  <a:pt x="59885" y="251773"/>
                  <a:pt x="60370" y="271544"/>
                  <a:pt x="55773" y="289932"/>
                </a:cubicBezTo>
                <a:cubicBezTo>
                  <a:pt x="49946" y="313241"/>
                  <a:pt x="29141" y="362086"/>
                  <a:pt x="22319" y="379141"/>
                </a:cubicBezTo>
                <a:cubicBezTo>
                  <a:pt x="18602" y="405161"/>
                  <a:pt x="15870" y="431340"/>
                  <a:pt x="11168" y="457200"/>
                </a:cubicBezTo>
                <a:cubicBezTo>
                  <a:pt x="8426" y="472279"/>
                  <a:pt x="17" y="486479"/>
                  <a:pt x="17" y="501805"/>
                </a:cubicBezTo>
                <a:cubicBezTo>
                  <a:pt x="17" y="587378"/>
                  <a:pt x="-934" y="673570"/>
                  <a:pt x="11168" y="758283"/>
                </a:cubicBezTo>
                <a:cubicBezTo>
                  <a:pt x="14233" y="779739"/>
                  <a:pt x="34929" y="794653"/>
                  <a:pt x="44622" y="814039"/>
                </a:cubicBezTo>
                <a:cubicBezTo>
                  <a:pt x="103506" y="931807"/>
                  <a:pt x="-40266" y="703435"/>
                  <a:pt x="100378" y="914400"/>
                </a:cubicBezTo>
                <a:cubicBezTo>
                  <a:pt x="107812" y="925551"/>
                  <a:pt x="113203" y="938376"/>
                  <a:pt x="122680" y="947853"/>
                </a:cubicBezTo>
                <a:cubicBezTo>
                  <a:pt x="164167" y="989340"/>
                  <a:pt x="177925" y="1008929"/>
                  <a:pt x="234192" y="1037063"/>
                </a:cubicBezTo>
                <a:cubicBezTo>
                  <a:pt x="365535" y="1102735"/>
                  <a:pt x="304722" y="1066073"/>
                  <a:pt x="390310" y="1092819"/>
                </a:cubicBezTo>
                <a:cubicBezTo>
                  <a:pt x="435187" y="1106843"/>
                  <a:pt x="477746" y="1129694"/>
                  <a:pt x="524124" y="1137424"/>
                </a:cubicBezTo>
                <a:lnTo>
                  <a:pt x="591031" y="1148575"/>
                </a:lnTo>
                <a:cubicBezTo>
                  <a:pt x="609679" y="1151966"/>
                  <a:pt x="628000" y="1157222"/>
                  <a:pt x="646788" y="1159727"/>
                </a:cubicBezTo>
                <a:cubicBezTo>
                  <a:pt x="914847" y="1195469"/>
                  <a:pt x="640318" y="1151215"/>
                  <a:pt x="825207" y="1182029"/>
                </a:cubicBezTo>
                <a:cubicBezTo>
                  <a:pt x="973890" y="1170878"/>
                  <a:pt x="1123654" y="1169661"/>
                  <a:pt x="1271256" y="1148575"/>
                </a:cubicBezTo>
                <a:cubicBezTo>
                  <a:pt x="1323295" y="1141141"/>
                  <a:pt x="1375826" y="1136582"/>
                  <a:pt x="1427373" y="1126273"/>
                </a:cubicBezTo>
                <a:cubicBezTo>
                  <a:pt x="1499499" y="1111848"/>
                  <a:pt x="1601376" y="1090227"/>
                  <a:pt x="1672700" y="1081668"/>
                </a:cubicBezTo>
                <a:cubicBezTo>
                  <a:pt x="1720820" y="1075894"/>
                  <a:pt x="1769477" y="1075680"/>
                  <a:pt x="1817666" y="1070517"/>
                </a:cubicBezTo>
                <a:cubicBezTo>
                  <a:pt x="2220939" y="1027309"/>
                  <a:pt x="1685069" y="1065974"/>
                  <a:pt x="2286017" y="1025912"/>
                </a:cubicBezTo>
                <a:lnTo>
                  <a:pt x="2453285" y="1014761"/>
                </a:lnTo>
                <a:lnTo>
                  <a:pt x="2921636" y="992458"/>
                </a:lnTo>
                <a:cubicBezTo>
                  <a:pt x="2977392" y="985024"/>
                  <a:pt x="3032934" y="975753"/>
                  <a:pt x="3088905" y="970156"/>
                </a:cubicBezTo>
                <a:cubicBezTo>
                  <a:pt x="3144507" y="964596"/>
                  <a:pt x="3201144" y="968716"/>
                  <a:pt x="3256173" y="959005"/>
                </a:cubicBezTo>
                <a:cubicBezTo>
                  <a:pt x="3266527" y="957178"/>
                  <a:pt x="3269071" y="941404"/>
                  <a:pt x="3278475" y="936702"/>
                </a:cubicBezTo>
                <a:cubicBezTo>
                  <a:pt x="3292183" y="929848"/>
                  <a:pt x="3308344" y="929761"/>
                  <a:pt x="3323080" y="925551"/>
                </a:cubicBezTo>
                <a:cubicBezTo>
                  <a:pt x="3334382" y="922322"/>
                  <a:pt x="3345528" y="918527"/>
                  <a:pt x="3356534" y="914400"/>
                </a:cubicBezTo>
                <a:cubicBezTo>
                  <a:pt x="3404134" y="896550"/>
                  <a:pt x="3425746" y="888858"/>
                  <a:pt x="3468046" y="858644"/>
                </a:cubicBezTo>
                <a:cubicBezTo>
                  <a:pt x="3476601" y="852533"/>
                  <a:pt x="3482139" y="842909"/>
                  <a:pt x="3490349" y="836341"/>
                </a:cubicBezTo>
                <a:cubicBezTo>
                  <a:pt x="3532451" y="802659"/>
                  <a:pt x="3540252" y="817241"/>
                  <a:pt x="3579558" y="758283"/>
                </a:cubicBezTo>
                <a:cubicBezTo>
                  <a:pt x="3656706" y="642563"/>
                  <a:pt x="3539279" y="821698"/>
                  <a:pt x="3624163" y="680224"/>
                </a:cubicBezTo>
                <a:cubicBezTo>
                  <a:pt x="3637954" y="657240"/>
                  <a:pt x="3660292" y="638746"/>
                  <a:pt x="3668768" y="613317"/>
                </a:cubicBezTo>
                <a:cubicBezTo>
                  <a:pt x="3684157" y="567149"/>
                  <a:pt x="3673399" y="589643"/>
                  <a:pt x="3702222" y="546410"/>
                </a:cubicBezTo>
                <a:cubicBezTo>
                  <a:pt x="3705939" y="531542"/>
                  <a:pt x="3709163" y="516541"/>
                  <a:pt x="3713373" y="501805"/>
                </a:cubicBezTo>
                <a:cubicBezTo>
                  <a:pt x="3716602" y="490503"/>
                  <a:pt x="3721673" y="479755"/>
                  <a:pt x="3724524" y="468351"/>
                </a:cubicBezTo>
                <a:cubicBezTo>
                  <a:pt x="3729121" y="449963"/>
                  <a:pt x="3731958" y="431180"/>
                  <a:pt x="3735675" y="412595"/>
                </a:cubicBezTo>
                <a:cubicBezTo>
                  <a:pt x="3731958" y="360556"/>
                  <a:pt x="3730620" y="308292"/>
                  <a:pt x="3724524" y="256478"/>
                </a:cubicBezTo>
                <a:cubicBezTo>
                  <a:pt x="3723151" y="244804"/>
                  <a:pt x="3720205" y="232589"/>
                  <a:pt x="3713373" y="223024"/>
                </a:cubicBezTo>
                <a:cubicBezTo>
                  <a:pt x="3701151" y="205914"/>
                  <a:pt x="3688716" y="185068"/>
                  <a:pt x="3668768" y="178419"/>
                </a:cubicBezTo>
                <a:lnTo>
                  <a:pt x="3635314" y="167268"/>
                </a:lnTo>
                <a:cubicBezTo>
                  <a:pt x="3624163" y="159834"/>
                  <a:pt x="3614179" y="150245"/>
                  <a:pt x="3601861" y="144966"/>
                </a:cubicBezTo>
                <a:cubicBezTo>
                  <a:pt x="3546389" y="121192"/>
                  <a:pt x="3438060" y="133814"/>
                  <a:pt x="3401139" y="13381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83512" y="4739269"/>
            <a:ext cx="278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</a:rPr>
              <a:t>Today is your day, </a:t>
            </a:r>
            <a:r>
              <a:rPr lang="en-US" sz="2400" dirty="0" err="1">
                <a:solidFill>
                  <a:srgbClr val="0027FF"/>
                </a:solidFill>
              </a:rPr>
              <a:t>tio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5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Remainder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979342" y="1315842"/>
            <a:ext cx="5185317" cy="4282070"/>
            <a:chOff x="1951465" y="1103969"/>
            <a:chExt cx="5185317" cy="4282070"/>
          </a:xfrm>
        </p:grpSpPr>
        <p:sp>
          <p:nvSpPr>
            <p:cNvPr id="5" name="Rounded Rectangle 4"/>
            <p:cNvSpPr/>
            <p:nvPr/>
          </p:nvSpPr>
          <p:spPr>
            <a:xfrm>
              <a:off x="1951465" y="1103969"/>
              <a:ext cx="5185317" cy="4282070"/>
            </a:xfrm>
            <a:prstGeom prst="roundRect">
              <a:avLst>
                <a:gd name="adj" fmla="val 5341"/>
              </a:avLst>
            </a:prstGeom>
            <a:solidFill>
              <a:srgbClr val="FFF8EA"/>
            </a:solidFill>
            <a:ln w="12700">
              <a:solidFill>
                <a:srgbClr val="FFD5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58123" y="1506526"/>
              <a:ext cx="4572000" cy="34163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an example of the % operator</a:t>
              </a:r>
            </a:p>
            <a:p>
              <a:r>
                <a:rPr lang="en-US" dirty="0" err="1">
                  <a:latin typeface="Monaco" charset="0"/>
                </a:rPr>
                <a:t>println</a:t>
              </a:r>
              <a:r>
                <a:rPr lang="en-US" dirty="0">
                  <a:latin typeface="Monaco" charset="0"/>
                </a:rPr>
                <a:t>(17 % 4);</a:t>
              </a:r>
            </a:p>
            <a:p>
              <a:endPara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reads a number from the user</a:t>
              </a:r>
            </a:p>
            <a:p>
              <a:r>
                <a:rPr lang="mr-IN" b="1" dirty="0" err="1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mr-IN" b="1" dirty="0" err="1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 = </a:t>
              </a:r>
              <a:r>
                <a:rPr lang="mr-IN" b="1" dirty="0" err="1">
                  <a:solidFill>
                    <a:srgbClr val="000000"/>
                  </a:solidFill>
                  <a:latin typeface="Monaco" charset="0"/>
                </a:rPr>
                <a:t>readInt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(</a:t>
              </a:r>
              <a:r>
                <a:rPr lang="mr-IN" b="1" dirty="0">
                  <a:solidFill>
                    <a:srgbClr val="2A00FF"/>
                  </a:solidFill>
                  <a:latin typeface="Monaco" charset="0"/>
                </a:rPr>
                <a:t>"?: "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);</a:t>
              </a:r>
            </a:p>
            <a:p>
              <a:endParaRPr lang="en-US" b="1" dirty="0">
                <a:solidFill>
                  <a:srgbClr val="7F0055"/>
                </a:solidFill>
                <a:latin typeface="Monaco" charset="0"/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stores the ones digit</a:t>
              </a:r>
            </a:p>
            <a:p>
              <a:r>
                <a:rPr lang="en-US" b="1" dirty="0" err="1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onesDigit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=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% 10;</a:t>
              </a:r>
            </a:p>
            <a:p>
              <a:endParaRPr lang="en-US" b="1" dirty="0">
                <a:solidFill>
                  <a:srgbClr val="000000"/>
                </a:solidFill>
                <a:latin typeface="Monaco" charset="0"/>
              </a:endParaRP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equal to 1 if 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num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 is odd, </a:t>
              </a: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0 if 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num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 is even.</a:t>
              </a:r>
            </a:p>
            <a:p>
              <a:r>
                <a:rPr lang="en-US" b="1" dirty="0" err="1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isOdd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=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% 2;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095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End Review</a:t>
            </a:r>
          </a:p>
        </p:txBody>
      </p:sp>
    </p:spTree>
    <p:extLst>
      <p:ext uri="{BB962C8B-B14F-4D97-AF65-F5344CB8AC3E}">
        <p14:creationId xmlns:p14="http://schemas.microsoft.com/office/powerpoint/2010/main" val="200324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Goal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19814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use For / While / If in Java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6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For Loops</a:t>
            </a:r>
          </a:p>
        </p:txBody>
      </p:sp>
      <p:sp>
        <p:nvSpPr>
          <p:cNvPr id="13" name="TextBox 12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Show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28" y="4686039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</p:spTree>
    <p:extLst>
      <p:ext uri="{BB962C8B-B14F-4D97-AF65-F5344CB8AC3E}">
        <p14:creationId xmlns:p14="http://schemas.microsoft.com/office/powerpoint/2010/main" val="96519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For Loops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994" y="4362653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  <p:sp>
        <p:nvSpPr>
          <p:cNvPr id="21" name="TextBox 20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>
                <a:latin typeface="Chalkboard"/>
                <a:cs typeface="Chalkboard"/>
              </a:rPr>
              <a:t>Show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395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19192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975625" y="3642730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79342" y="1193179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While Loop in </a:t>
            </a:r>
            <a:r>
              <a:rPr lang="en-US" sz="4600" dirty="0" err="1">
                <a:latin typeface="Calibri"/>
                <a:cs typeface="Calibri"/>
              </a:rPr>
              <a:t>Karel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7152" y="1550020"/>
            <a:ext cx="4424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1133" y="4021874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beepersPresent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9647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While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4830" y="1471961"/>
            <a:ext cx="3502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1962" y="1468244"/>
            <a:ext cx="2949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72321" y="3791415"/>
            <a:ext cx="5742878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condition should be a “</a:t>
            </a:r>
            <a:r>
              <a:rPr lang="en-US" sz="2400" dirty="0" err="1">
                <a:solidFill>
                  <a:schemeClr val="tx1"/>
                </a:solidFill>
              </a:rPr>
              <a:t>boolean</a:t>
            </a:r>
            <a:r>
              <a:rPr lang="en-US" sz="2400" dirty="0">
                <a:solidFill>
                  <a:schemeClr val="tx1"/>
                </a:solidFill>
              </a:rPr>
              <a:t>” which is either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679751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1873" y="1471960"/>
            <a:ext cx="8731405" cy="403674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803" y="1850630"/>
            <a:ext cx="8854069" cy="310854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// read the amount of C14 from the user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Monaco" charset="0"/>
              </a:rPr>
              <a:t>amount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Monaco" charset="0"/>
              </a:rPr>
              <a:t>readDouble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Monaco" charset="0"/>
              </a:rPr>
              <a:t>"Amount of C14 in your sample: "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// use the half life formula to calculate the age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amountLeft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/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LIVING_C14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age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 /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(0.5) *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HALF_LIFE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pri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</a:rPr>
              <a:t>ntln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"Your sample is 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 years old."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endParaRPr lang="en-US" sz="1600" dirty="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What Does This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8595" y="5999356"/>
            <a:ext cx="376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It calculates the age of a C14 sample</a:t>
            </a:r>
          </a:p>
        </p:txBody>
      </p:sp>
    </p:spTree>
    <p:extLst>
      <p:ext uri="{BB962C8B-B14F-4D97-AF65-F5344CB8AC3E}">
        <p14:creationId xmlns:p14="http://schemas.microsoft.com/office/powerpoint/2010/main" val="130673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1873" y="1471960"/>
            <a:ext cx="8731405" cy="403674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803" y="1850630"/>
            <a:ext cx="8854069" cy="30469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</a:rPr>
              <a:t>true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// read the amount of C14 from the user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Monaco" charset="0"/>
              </a:rPr>
              <a:t>amount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Monaco" charset="0"/>
              </a:rPr>
              <a:t>readDouble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Monaco" charset="0"/>
              </a:rPr>
              <a:t>"Amount of C14 in your sample: "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// use the half life formula to calculate the age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amountLeft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/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LIVING_C14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age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 /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(0.5) *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HALF_LIFE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"Your sample is 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 years old."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// add an extra line between queries</a:t>
            </a:r>
          </a:p>
          <a:p>
            <a:r>
              <a:rPr lang="mr-IN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mr-IN" sz="16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mr-IN" sz="1600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mr-IN" sz="16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600" dirty="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What Does This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5639" y="5999356"/>
            <a:ext cx="482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/>
              <a:t>It repeatedly calculates </a:t>
            </a:r>
            <a:r>
              <a:rPr lang="en-US" dirty="0"/>
              <a:t>the age of a C14 sample</a:t>
            </a:r>
          </a:p>
        </p:txBody>
      </p:sp>
      <p:sp>
        <p:nvSpPr>
          <p:cNvPr id="2" name="Freeform 1"/>
          <p:cNvSpPr/>
          <p:nvPr/>
        </p:nvSpPr>
        <p:spPr>
          <a:xfrm>
            <a:off x="1115122" y="1739590"/>
            <a:ext cx="992458" cy="691376"/>
          </a:xfrm>
          <a:custGeom>
            <a:avLst/>
            <a:gdLst>
              <a:gd name="connsiteX0" fmla="*/ 780585 w 992458"/>
              <a:gd name="connsiteY0" fmla="*/ 78059 h 691376"/>
              <a:gd name="connsiteX1" fmla="*/ 735980 w 992458"/>
              <a:gd name="connsiteY1" fmla="*/ 89210 h 691376"/>
              <a:gd name="connsiteX2" fmla="*/ 702527 w 992458"/>
              <a:gd name="connsiteY2" fmla="*/ 78059 h 691376"/>
              <a:gd name="connsiteX3" fmla="*/ 657922 w 992458"/>
              <a:gd name="connsiteY3" fmla="*/ 66908 h 691376"/>
              <a:gd name="connsiteX4" fmla="*/ 591015 w 992458"/>
              <a:gd name="connsiteY4" fmla="*/ 44605 h 691376"/>
              <a:gd name="connsiteX5" fmla="*/ 535258 w 992458"/>
              <a:gd name="connsiteY5" fmla="*/ 33454 h 691376"/>
              <a:gd name="connsiteX6" fmla="*/ 345688 w 992458"/>
              <a:gd name="connsiteY6" fmla="*/ 11151 h 691376"/>
              <a:gd name="connsiteX7" fmla="*/ 223024 w 992458"/>
              <a:gd name="connsiteY7" fmla="*/ 22303 h 691376"/>
              <a:gd name="connsiteX8" fmla="*/ 144966 w 992458"/>
              <a:gd name="connsiteY8" fmla="*/ 111512 h 691376"/>
              <a:gd name="connsiteX9" fmla="*/ 122663 w 992458"/>
              <a:gd name="connsiteY9" fmla="*/ 133815 h 691376"/>
              <a:gd name="connsiteX10" fmla="*/ 100361 w 992458"/>
              <a:gd name="connsiteY10" fmla="*/ 178420 h 691376"/>
              <a:gd name="connsiteX11" fmla="*/ 33454 w 992458"/>
              <a:gd name="connsiteY11" fmla="*/ 267630 h 691376"/>
              <a:gd name="connsiteX12" fmla="*/ 11151 w 992458"/>
              <a:gd name="connsiteY12" fmla="*/ 334537 h 691376"/>
              <a:gd name="connsiteX13" fmla="*/ 0 w 992458"/>
              <a:gd name="connsiteY13" fmla="*/ 367990 h 691376"/>
              <a:gd name="connsiteX14" fmla="*/ 11151 w 992458"/>
              <a:gd name="connsiteY14" fmla="*/ 434898 h 691376"/>
              <a:gd name="connsiteX15" fmla="*/ 78058 w 992458"/>
              <a:gd name="connsiteY15" fmla="*/ 479503 h 691376"/>
              <a:gd name="connsiteX16" fmla="*/ 111512 w 992458"/>
              <a:gd name="connsiteY16" fmla="*/ 501805 h 691376"/>
              <a:gd name="connsiteX17" fmla="*/ 133815 w 992458"/>
              <a:gd name="connsiteY17" fmla="*/ 524108 h 691376"/>
              <a:gd name="connsiteX18" fmla="*/ 223024 w 992458"/>
              <a:gd name="connsiteY18" fmla="*/ 557561 h 691376"/>
              <a:gd name="connsiteX19" fmla="*/ 289932 w 992458"/>
              <a:gd name="connsiteY19" fmla="*/ 591015 h 691376"/>
              <a:gd name="connsiteX20" fmla="*/ 367990 w 992458"/>
              <a:gd name="connsiteY20" fmla="*/ 624469 h 691376"/>
              <a:gd name="connsiteX21" fmla="*/ 401444 w 992458"/>
              <a:gd name="connsiteY21" fmla="*/ 646771 h 691376"/>
              <a:gd name="connsiteX22" fmla="*/ 512956 w 992458"/>
              <a:gd name="connsiteY22" fmla="*/ 680225 h 691376"/>
              <a:gd name="connsiteX23" fmla="*/ 546410 w 992458"/>
              <a:gd name="connsiteY23" fmla="*/ 691376 h 691376"/>
              <a:gd name="connsiteX24" fmla="*/ 724829 w 992458"/>
              <a:gd name="connsiteY24" fmla="*/ 680225 h 691376"/>
              <a:gd name="connsiteX25" fmla="*/ 791737 w 992458"/>
              <a:gd name="connsiteY25" fmla="*/ 635620 h 691376"/>
              <a:gd name="connsiteX26" fmla="*/ 825190 w 992458"/>
              <a:gd name="connsiteY26" fmla="*/ 613317 h 691376"/>
              <a:gd name="connsiteX27" fmla="*/ 869795 w 992458"/>
              <a:gd name="connsiteY27" fmla="*/ 546410 h 691376"/>
              <a:gd name="connsiteX28" fmla="*/ 892098 w 992458"/>
              <a:gd name="connsiteY28" fmla="*/ 524108 h 691376"/>
              <a:gd name="connsiteX29" fmla="*/ 936702 w 992458"/>
              <a:gd name="connsiteY29" fmla="*/ 457200 h 691376"/>
              <a:gd name="connsiteX30" fmla="*/ 959005 w 992458"/>
              <a:gd name="connsiteY30" fmla="*/ 423747 h 691376"/>
              <a:gd name="connsiteX31" fmla="*/ 970156 w 992458"/>
              <a:gd name="connsiteY31" fmla="*/ 390293 h 691376"/>
              <a:gd name="connsiteX32" fmla="*/ 992458 w 992458"/>
              <a:gd name="connsiteY32" fmla="*/ 289932 h 691376"/>
              <a:gd name="connsiteX33" fmla="*/ 936702 w 992458"/>
              <a:gd name="connsiteY33" fmla="*/ 55756 h 691376"/>
              <a:gd name="connsiteX34" fmla="*/ 903249 w 992458"/>
              <a:gd name="connsiteY34" fmla="*/ 22303 h 691376"/>
              <a:gd name="connsiteX35" fmla="*/ 836341 w 992458"/>
              <a:gd name="connsiteY35" fmla="*/ 0 h 691376"/>
              <a:gd name="connsiteX36" fmla="*/ 691376 w 992458"/>
              <a:gd name="connsiteY36" fmla="*/ 11151 h 691376"/>
              <a:gd name="connsiteX37" fmla="*/ 669073 w 992458"/>
              <a:gd name="connsiteY37" fmla="*/ 33454 h 691376"/>
              <a:gd name="connsiteX38" fmla="*/ 635619 w 992458"/>
              <a:gd name="connsiteY38" fmla="*/ 55756 h 69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92458" h="691376">
                <a:moveTo>
                  <a:pt x="780585" y="78059"/>
                </a:moveTo>
                <a:cubicBezTo>
                  <a:pt x="765717" y="81776"/>
                  <a:pt x="751306" y="89210"/>
                  <a:pt x="735980" y="89210"/>
                </a:cubicBezTo>
                <a:cubicBezTo>
                  <a:pt x="724226" y="89210"/>
                  <a:pt x="713829" y="81288"/>
                  <a:pt x="702527" y="78059"/>
                </a:cubicBezTo>
                <a:cubicBezTo>
                  <a:pt x="687791" y="73849"/>
                  <a:pt x="672602" y="71312"/>
                  <a:pt x="657922" y="66908"/>
                </a:cubicBezTo>
                <a:cubicBezTo>
                  <a:pt x="635405" y="60153"/>
                  <a:pt x="614067" y="49215"/>
                  <a:pt x="591015" y="44605"/>
                </a:cubicBezTo>
                <a:cubicBezTo>
                  <a:pt x="572429" y="40888"/>
                  <a:pt x="553991" y="36336"/>
                  <a:pt x="535258" y="33454"/>
                </a:cubicBezTo>
                <a:cubicBezTo>
                  <a:pt x="495426" y="27326"/>
                  <a:pt x="382859" y="15281"/>
                  <a:pt x="345688" y="11151"/>
                </a:cubicBezTo>
                <a:cubicBezTo>
                  <a:pt x="304800" y="14868"/>
                  <a:pt x="261466" y="7887"/>
                  <a:pt x="223024" y="22303"/>
                </a:cubicBezTo>
                <a:cubicBezTo>
                  <a:pt x="183719" y="37042"/>
                  <a:pt x="168627" y="81936"/>
                  <a:pt x="144966" y="111512"/>
                </a:cubicBezTo>
                <a:cubicBezTo>
                  <a:pt x="138398" y="119722"/>
                  <a:pt x="130097" y="126381"/>
                  <a:pt x="122663" y="133815"/>
                </a:cubicBezTo>
                <a:cubicBezTo>
                  <a:pt x="115229" y="148683"/>
                  <a:pt x="109582" y="164589"/>
                  <a:pt x="100361" y="178420"/>
                </a:cubicBezTo>
                <a:cubicBezTo>
                  <a:pt x="65132" y="231263"/>
                  <a:pt x="68522" y="162430"/>
                  <a:pt x="33454" y="267630"/>
                </a:cubicBezTo>
                <a:lnTo>
                  <a:pt x="11151" y="334537"/>
                </a:lnTo>
                <a:lnTo>
                  <a:pt x="0" y="367990"/>
                </a:lnTo>
                <a:cubicBezTo>
                  <a:pt x="3717" y="390293"/>
                  <a:pt x="-1815" y="416375"/>
                  <a:pt x="11151" y="434898"/>
                </a:cubicBezTo>
                <a:cubicBezTo>
                  <a:pt x="26522" y="456857"/>
                  <a:pt x="55756" y="464635"/>
                  <a:pt x="78058" y="479503"/>
                </a:cubicBezTo>
                <a:cubicBezTo>
                  <a:pt x="89209" y="486937"/>
                  <a:pt x="102035" y="492328"/>
                  <a:pt x="111512" y="501805"/>
                </a:cubicBezTo>
                <a:cubicBezTo>
                  <a:pt x="118946" y="509239"/>
                  <a:pt x="125067" y="518276"/>
                  <a:pt x="133815" y="524108"/>
                </a:cubicBezTo>
                <a:cubicBezTo>
                  <a:pt x="168802" y="547433"/>
                  <a:pt x="183797" y="547755"/>
                  <a:pt x="223024" y="557561"/>
                </a:cubicBezTo>
                <a:cubicBezTo>
                  <a:pt x="318894" y="621475"/>
                  <a:pt x="197599" y="544849"/>
                  <a:pt x="289932" y="591015"/>
                </a:cubicBezTo>
                <a:cubicBezTo>
                  <a:pt x="366945" y="629521"/>
                  <a:pt x="275152" y="601258"/>
                  <a:pt x="367990" y="624469"/>
                </a:cubicBezTo>
                <a:cubicBezTo>
                  <a:pt x="379141" y="631903"/>
                  <a:pt x="389197" y="641328"/>
                  <a:pt x="401444" y="646771"/>
                </a:cubicBezTo>
                <a:cubicBezTo>
                  <a:pt x="449135" y="667967"/>
                  <a:pt x="467550" y="667252"/>
                  <a:pt x="512956" y="680225"/>
                </a:cubicBezTo>
                <a:cubicBezTo>
                  <a:pt x="524258" y="683454"/>
                  <a:pt x="535259" y="687659"/>
                  <a:pt x="546410" y="691376"/>
                </a:cubicBezTo>
                <a:cubicBezTo>
                  <a:pt x="605883" y="687659"/>
                  <a:pt x="666722" y="693431"/>
                  <a:pt x="724829" y="680225"/>
                </a:cubicBezTo>
                <a:cubicBezTo>
                  <a:pt x="750967" y="674285"/>
                  <a:pt x="769434" y="650489"/>
                  <a:pt x="791737" y="635620"/>
                </a:cubicBezTo>
                <a:lnTo>
                  <a:pt x="825190" y="613317"/>
                </a:lnTo>
                <a:cubicBezTo>
                  <a:pt x="840058" y="591015"/>
                  <a:pt x="850841" y="565363"/>
                  <a:pt x="869795" y="546410"/>
                </a:cubicBezTo>
                <a:cubicBezTo>
                  <a:pt x="877229" y="538976"/>
                  <a:pt x="885790" y="532519"/>
                  <a:pt x="892098" y="524108"/>
                </a:cubicBezTo>
                <a:cubicBezTo>
                  <a:pt x="908180" y="502665"/>
                  <a:pt x="921834" y="479502"/>
                  <a:pt x="936702" y="457200"/>
                </a:cubicBezTo>
                <a:lnTo>
                  <a:pt x="959005" y="423747"/>
                </a:lnTo>
                <a:cubicBezTo>
                  <a:pt x="962722" y="412596"/>
                  <a:pt x="966927" y="401595"/>
                  <a:pt x="970156" y="390293"/>
                </a:cubicBezTo>
                <a:cubicBezTo>
                  <a:pt x="980655" y="353547"/>
                  <a:pt x="984793" y="328257"/>
                  <a:pt x="992458" y="289932"/>
                </a:cubicBezTo>
                <a:cubicBezTo>
                  <a:pt x="985153" y="180354"/>
                  <a:pt x="1009603" y="128657"/>
                  <a:pt x="936702" y="55756"/>
                </a:cubicBezTo>
                <a:cubicBezTo>
                  <a:pt x="925551" y="44605"/>
                  <a:pt x="917034" y="29962"/>
                  <a:pt x="903249" y="22303"/>
                </a:cubicBezTo>
                <a:cubicBezTo>
                  <a:pt x="882698" y="10886"/>
                  <a:pt x="836341" y="0"/>
                  <a:pt x="836341" y="0"/>
                </a:cubicBezTo>
                <a:cubicBezTo>
                  <a:pt x="788019" y="3717"/>
                  <a:pt x="738899" y="1646"/>
                  <a:pt x="691376" y="11151"/>
                </a:cubicBezTo>
                <a:cubicBezTo>
                  <a:pt x="681066" y="13213"/>
                  <a:pt x="678088" y="28045"/>
                  <a:pt x="669073" y="33454"/>
                </a:cubicBezTo>
                <a:cubicBezTo>
                  <a:pt x="632093" y="55642"/>
                  <a:pt x="635619" y="29732"/>
                  <a:pt x="635619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7941" y="1059365"/>
            <a:ext cx="3077737" cy="92333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Before repeating the body, check if this statement evaluates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to true</a:t>
            </a:r>
          </a:p>
        </p:txBody>
      </p:sp>
    </p:spTree>
    <p:extLst>
      <p:ext uri="{BB962C8B-B14F-4D97-AF65-F5344CB8AC3E}">
        <p14:creationId xmlns:p14="http://schemas.microsoft.com/office/powerpoint/2010/main" val="45723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1 &lt; 2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Booleans</a:t>
            </a:r>
          </a:p>
        </p:txBody>
      </p:sp>
    </p:spTree>
    <p:extLst>
      <p:ext uri="{BB962C8B-B14F-4D97-AF65-F5344CB8AC3E}">
        <p14:creationId xmlns:p14="http://schemas.microsoft.com/office/powerpoint/2010/main" val="1559349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1 &lt; 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45880" y="5562600"/>
            <a:ext cx="1652239" cy="76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240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>
            <p:extLst/>
          </p:nvPr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9600" y="4426703"/>
            <a:ext cx="30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All </a:t>
            </a:r>
            <a:r>
              <a:rPr lang="en-US" dirty="0"/>
              <a:t>have </a:t>
            </a:r>
            <a:r>
              <a:rPr lang="en-US"/>
              <a:t>equal precedence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47552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>
            <p:extLst/>
          </p:nvPr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2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4426703"/>
            <a:ext cx="30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All </a:t>
            </a:r>
            <a:r>
              <a:rPr lang="en-US" dirty="0"/>
              <a:t>have </a:t>
            </a:r>
            <a:r>
              <a:rPr lang="en-US"/>
              <a:t>equal precedence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1304107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334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(1 &lt; 2)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"1 is less than 2!"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("Enter a number: ");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0)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0!"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not 0."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200" y="3048000"/>
            <a:ext cx="891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44781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If Else Revisited</a:t>
            </a:r>
          </a:p>
        </p:txBody>
      </p:sp>
    </p:spTree>
    <p:extLst>
      <p:ext uri="{BB962C8B-B14F-4D97-AF65-F5344CB8AC3E}">
        <p14:creationId xmlns:p14="http://schemas.microsoft.com/office/powerpoint/2010/main" val="17888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==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0 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positive"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negative"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Else If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12595" y="2765502"/>
            <a:ext cx="7058722" cy="1460810"/>
          </a:xfrm>
          <a:custGeom>
            <a:avLst/>
            <a:gdLst>
              <a:gd name="connsiteX0" fmla="*/ 479503 w 6824546"/>
              <a:gd name="connsiteY0" fmla="*/ 111512 h 1315844"/>
              <a:gd name="connsiteX1" fmla="*/ 457200 w 6824546"/>
              <a:gd name="connsiteY1" fmla="*/ 289932 h 1315844"/>
              <a:gd name="connsiteX2" fmla="*/ 434898 w 6824546"/>
              <a:gd name="connsiteY2" fmla="*/ 356839 h 1315844"/>
              <a:gd name="connsiteX3" fmla="*/ 401444 w 6824546"/>
              <a:gd name="connsiteY3" fmla="*/ 367991 h 1315844"/>
              <a:gd name="connsiteX4" fmla="*/ 312234 w 6824546"/>
              <a:gd name="connsiteY4" fmla="*/ 446049 h 1315844"/>
              <a:gd name="connsiteX5" fmla="*/ 256478 w 6824546"/>
              <a:gd name="connsiteY5" fmla="*/ 479503 h 1315844"/>
              <a:gd name="connsiteX6" fmla="*/ 200722 w 6824546"/>
              <a:gd name="connsiteY6" fmla="*/ 535259 h 1315844"/>
              <a:gd name="connsiteX7" fmla="*/ 156117 w 6824546"/>
              <a:gd name="connsiteY7" fmla="*/ 591015 h 1315844"/>
              <a:gd name="connsiteX8" fmla="*/ 122664 w 6824546"/>
              <a:gd name="connsiteY8" fmla="*/ 657922 h 1315844"/>
              <a:gd name="connsiteX9" fmla="*/ 100361 w 6824546"/>
              <a:gd name="connsiteY9" fmla="*/ 680225 h 1315844"/>
              <a:gd name="connsiteX10" fmla="*/ 55756 w 6824546"/>
              <a:gd name="connsiteY10" fmla="*/ 735981 h 1315844"/>
              <a:gd name="connsiteX11" fmla="*/ 44605 w 6824546"/>
              <a:gd name="connsiteY11" fmla="*/ 769434 h 1315844"/>
              <a:gd name="connsiteX12" fmla="*/ 22303 w 6824546"/>
              <a:gd name="connsiteY12" fmla="*/ 802888 h 1315844"/>
              <a:gd name="connsiteX13" fmla="*/ 11151 w 6824546"/>
              <a:gd name="connsiteY13" fmla="*/ 858644 h 1315844"/>
              <a:gd name="connsiteX14" fmla="*/ 0 w 6824546"/>
              <a:gd name="connsiteY14" fmla="*/ 892098 h 1315844"/>
              <a:gd name="connsiteX15" fmla="*/ 11151 w 6824546"/>
              <a:gd name="connsiteY15" fmla="*/ 1148576 h 1315844"/>
              <a:gd name="connsiteX16" fmla="*/ 33454 w 6824546"/>
              <a:gd name="connsiteY16" fmla="*/ 1226634 h 1315844"/>
              <a:gd name="connsiteX17" fmla="*/ 78059 w 6824546"/>
              <a:gd name="connsiteY17" fmla="*/ 1271239 h 1315844"/>
              <a:gd name="connsiteX18" fmla="*/ 100361 w 6824546"/>
              <a:gd name="connsiteY18" fmla="*/ 1293542 h 1315844"/>
              <a:gd name="connsiteX19" fmla="*/ 167268 w 6824546"/>
              <a:gd name="connsiteY19" fmla="*/ 1315844 h 1315844"/>
              <a:gd name="connsiteX20" fmla="*/ 256478 w 6824546"/>
              <a:gd name="connsiteY20" fmla="*/ 1304693 h 1315844"/>
              <a:gd name="connsiteX21" fmla="*/ 289932 w 6824546"/>
              <a:gd name="connsiteY21" fmla="*/ 1282391 h 1315844"/>
              <a:gd name="connsiteX22" fmla="*/ 323385 w 6824546"/>
              <a:gd name="connsiteY22" fmla="*/ 1271239 h 1315844"/>
              <a:gd name="connsiteX23" fmla="*/ 367990 w 6824546"/>
              <a:gd name="connsiteY23" fmla="*/ 1226634 h 1315844"/>
              <a:gd name="connsiteX24" fmla="*/ 412595 w 6824546"/>
              <a:gd name="connsiteY24" fmla="*/ 1170878 h 1315844"/>
              <a:gd name="connsiteX25" fmla="*/ 434898 w 6824546"/>
              <a:gd name="connsiteY25" fmla="*/ 1103971 h 1315844"/>
              <a:gd name="connsiteX26" fmla="*/ 446049 w 6824546"/>
              <a:gd name="connsiteY26" fmla="*/ 1070517 h 1315844"/>
              <a:gd name="connsiteX27" fmla="*/ 479503 w 6824546"/>
              <a:gd name="connsiteY27" fmla="*/ 914400 h 1315844"/>
              <a:gd name="connsiteX28" fmla="*/ 512956 w 6824546"/>
              <a:gd name="connsiteY28" fmla="*/ 836342 h 1315844"/>
              <a:gd name="connsiteX29" fmla="*/ 546410 w 6824546"/>
              <a:gd name="connsiteY29" fmla="*/ 825191 h 1315844"/>
              <a:gd name="connsiteX30" fmla="*/ 635620 w 6824546"/>
              <a:gd name="connsiteY30" fmla="*/ 802888 h 1315844"/>
              <a:gd name="connsiteX31" fmla="*/ 1170878 w 6824546"/>
              <a:gd name="connsiteY31" fmla="*/ 825191 h 1315844"/>
              <a:gd name="connsiteX32" fmla="*/ 1360449 w 6824546"/>
              <a:gd name="connsiteY32" fmla="*/ 847493 h 1315844"/>
              <a:gd name="connsiteX33" fmla="*/ 1494264 w 6824546"/>
              <a:gd name="connsiteY33" fmla="*/ 869795 h 1315844"/>
              <a:gd name="connsiteX34" fmla="*/ 1583473 w 6824546"/>
              <a:gd name="connsiteY34" fmla="*/ 892098 h 1315844"/>
              <a:gd name="connsiteX35" fmla="*/ 1817649 w 6824546"/>
              <a:gd name="connsiteY35" fmla="*/ 914400 h 1315844"/>
              <a:gd name="connsiteX36" fmla="*/ 2163337 w 6824546"/>
              <a:gd name="connsiteY36" fmla="*/ 903249 h 1315844"/>
              <a:gd name="connsiteX37" fmla="*/ 2375210 w 6824546"/>
              <a:gd name="connsiteY37" fmla="*/ 880947 h 1315844"/>
              <a:gd name="connsiteX38" fmla="*/ 2520176 w 6824546"/>
              <a:gd name="connsiteY38" fmla="*/ 847493 h 1315844"/>
              <a:gd name="connsiteX39" fmla="*/ 2743200 w 6824546"/>
              <a:gd name="connsiteY39" fmla="*/ 825191 h 1315844"/>
              <a:gd name="connsiteX40" fmla="*/ 2865864 w 6824546"/>
              <a:gd name="connsiteY40" fmla="*/ 802888 h 1315844"/>
              <a:gd name="connsiteX41" fmla="*/ 3233854 w 6824546"/>
              <a:gd name="connsiteY41" fmla="*/ 769434 h 1315844"/>
              <a:gd name="connsiteX42" fmla="*/ 3334215 w 6824546"/>
              <a:gd name="connsiteY42" fmla="*/ 758283 h 1315844"/>
              <a:gd name="connsiteX43" fmla="*/ 4114800 w 6824546"/>
              <a:gd name="connsiteY43" fmla="*/ 769434 h 1315844"/>
              <a:gd name="connsiteX44" fmla="*/ 4393581 w 6824546"/>
              <a:gd name="connsiteY44" fmla="*/ 791737 h 1315844"/>
              <a:gd name="connsiteX45" fmla="*/ 4594303 w 6824546"/>
              <a:gd name="connsiteY45" fmla="*/ 814039 h 1315844"/>
              <a:gd name="connsiteX46" fmla="*/ 4750420 w 6824546"/>
              <a:gd name="connsiteY46" fmla="*/ 825191 h 1315844"/>
              <a:gd name="connsiteX47" fmla="*/ 4839629 w 6824546"/>
              <a:gd name="connsiteY47" fmla="*/ 836342 h 1315844"/>
              <a:gd name="connsiteX48" fmla="*/ 5107259 w 6824546"/>
              <a:gd name="connsiteY48" fmla="*/ 847493 h 1315844"/>
              <a:gd name="connsiteX49" fmla="*/ 5363737 w 6824546"/>
              <a:gd name="connsiteY49" fmla="*/ 869795 h 1315844"/>
              <a:gd name="connsiteX50" fmla="*/ 5542156 w 6824546"/>
              <a:gd name="connsiteY50" fmla="*/ 880947 h 1315844"/>
              <a:gd name="connsiteX51" fmla="*/ 5720576 w 6824546"/>
              <a:gd name="connsiteY51" fmla="*/ 903249 h 1315844"/>
              <a:gd name="connsiteX52" fmla="*/ 5910146 w 6824546"/>
              <a:gd name="connsiteY52" fmla="*/ 925552 h 1315844"/>
              <a:gd name="connsiteX53" fmla="*/ 6612673 w 6824546"/>
              <a:gd name="connsiteY53" fmla="*/ 914400 h 1315844"/>
              <a:gd name="connsiteX54" fmla="*/ 6746488 w 6824546"/>
              <a:gd name="connsiteY54" fmla="*/ 880947 h 1315844"/>
              <a:gd name="connsiteX55" fmla="*/ 6779942 w 6824546"/>
              <a:gd name="connsiteY55" fmla="*/ 869795 h 1315844"/>
              <a:gd name="connsiteX56" fmla="*/ 6824546 w 6824546"/>
              <a:gd name="connsiteY56" fmla="*/ 802888 h 1315844"/>
              <a:gd name="connsiteX57" fmla="*/ 6813395 w 6824546"/>
              <a:gd name="connsiteY57" fmla="*/ 546410 h 1315844"/>
              <a:gd name="connsiteX58" fmla="*/ 6791093 w 6824546"/>
              <a:gd name="connsiteY58" fmla="*/ 468352 h 1315844"/>
              <a:gd name="connsiteX59" fmla="*/ 6701883 w 6824546"/>
              <a:gd name="connsiteY59" fmla="*/ 401444 h 1315844"/>
              <a:gd name="connsiteX60" fmla="*/ 6657278 w 6824546"/>
              <a:gd name="connsiteY60" fmla="*/ 390293 h 1315844"/>
              <a:gd name="connsiteX61" fmla="*/ 6590371 w 6824546"/>
              <a:gd name="connsiteY61" fmla="*/ 367991 h 1315844"/>
              <a:gd name="connsiteX62" fmla="*/ 6389649 w 6824546"/>
              <a:gd name="connsiteY62" fmla="*/ 334537 h 1315844"/>
              <a:gd name="connsiteX63" fmla="*/ 5965903 w 6824546"/>
              <a:gd name="connsiteY63" fmla="*/ 356839 h 1315844"/>
              <a:gd name="connsiteX64" fmla="*/ 5832088 w 6824546"/>
              <a:gd name="connsiteY64" fmla="*/ 379142 h 1315844"/>
              <a:gd name="connsiteX65" fmla="*/ 5252225 w 6824546"/>
              <a:gd name="connsiteY65" fmla="*/ 367991 h 1315844"/>
              <a:gd name="connsiteX66" fmla="*/ 5140712 w 6824546"/>
              <a:gd name="connsiteY66" fmla="*/ 356839 h 1315844"/>
              <a:gd name="connsiteX67" fmla="*/ 4995746 w 6824546"/>
              <a:gd name="connsiteY67" fmla="*/ 334537 h 1315844"/>
              <a:gd name="connsiteX68" fmla="*/ 4895385 w 6824546"/>
              <a:gd name="connsiteY68" fmla="*/ 312234 h 1315844"/>
              <a:gd name="connsiteX69" fmla="*/ 4861932 w 6824546"/>
              <a:gd name="connsiteY69" fmla="*/ 301083 h 1315844"/>
              <a:gd name="connsiteX70" fmla="*/ 4817327 w 6824546"/>
              <a:gd name="connsiteY70" fmla="*/ 289932 h 1315844"/>
              <a:gd name="connsiteX71" fmla="*/ 4761571 w 6824546"/>
              <a:gd name="connsiteY71" fmla="*/ 267630 h 1315844"/>
              <a:gd name="connsiteX72" fmla="*/ 4694664 w 6824546"/>
              <a:gd name="connsiteY72" fmla="*/ 256478 h 1315844"/>
              <a:gd name="connsiteX73" fmla="*/ 4650059 w 6824546"/>
              <a:gd name="connsiteY73" fmla="*/ 245327 h 1315844"/>
              <a:gd name="connsiteX74" fmla="*/ 4583151 w 6824546"/>
              <a:gd name="connsiteY74" fmla="*/ 223025 h 1315844"/>
              <a:gd name="connsiteX75" fmla="*/ 4482790 w 6824546"/>
              <a:gd name="connsiteY75" fmla="*/ 211873 h 1315844"/>
              <a:gd name="connsiteX76" fmla="*/ 4415883 w 6824546"/>
              <a:gd name="connsiteY76" fmla="*/ 189571 h 1315844"/>
              <a:gd name="connsiteX77" fmla="*/ 4337825 w 6824546"/>
              <a:gd name="connsiteY77" fmla="*/ 167269 h 1315844"/>
              <a:gd name="connsiteX78" fmla="*/ 4304371 w 6824546"/>
              <a:gd name="connsiteY78" fmla="*/ 144966 h 1315844"/>
              <a:gd name="connsiteX79" fmla="*/ 4226312 w 6824546"/>
              <a:gd name="connsiteY79" fmla="*/ 122664 h 1315844"/>
              <a:gd name="connsiteX80" fmla="*/ 4125951 w 6824546"/>
              <a:gd name="connsiteY80" fmla="*/ 89210 h 1315844"/>
              <a:gd name="connsiteX81" fmla="*/ 4092498 w 6824546"/>
              <a:gd name="connsiteY81" fmla="*/ 78059 h 1315844"/>
              <a:gd name="connsiteX82" fmla="*/ 4047893 w 6824546"/>
              <a:gd name="connsiteY82" fmla="*/ 66908 h 1315844"/>
              <a:gd name="connsiteX83" fmla="*/ 3925229 w 6824546"/>
              <a:gd name="connsiteY83" fmla="*/ 44605 h 1315844"/>
              <a:gd name="connsiteX84" fmla="*/ 3769112 w 6824546"/>
              <a:gd name="connsiteY84" fmla="*/ 22303 h 1315844"/>
              <a:gd name="connsiteX85" fmla="*/ 2732049 w 6824546"/>
              <a:gd name="connsiteY85" fmla="*/ 11152 h 1315844"/>
              <a:gd name="connsiteX86" fmla="*/ 2397512 w 6824546"/>
              <a:gd name="connsiteY86" fmla="*/ 22303 h 1315844"/>
              <a:gd name="connsiteX87" fmla="*/ 2274849 w 6824546"/>
              <a:gd name="connsiteY87" fmla="*/ 44605 h 1315844"/>
              <a:gd name="connsiteX88" fmla="*/ 2040673 w 6824546"/>
              <a:gd name="connsiteY88" fmla="*/ 66908 h 1315844"/>
              <a:gd name="connsiteX89" fmla="*/ 1393903 w 6824546"/>
              <a:gd name="connsiteY89" fmla="*/ 55756 h 1315844"/>
              <a:gd name="connsiteX90" fmla="*/ 1170878 w 6824546"/>
              <a:gd name="connsiteY90" fmla="*/ 22303 h 1315844"/>
              <a:gd name="connsiteX91" fmla="*/ 1025912 w 6824546"/>
              <a:gd name="connsiteY91" fmla="*/ 0 h 1315844"/>
              <a:gd name="connsiteX92" fmla="*/ 657922 w 6824546"/>
              <a:gd name="connsiteY92" fmla="*/ 22303 h 1315844"/>
              <a:gd name="connsiteX93" fmla="*/ 624468 w 6824546"/>
              <a:gd name="connsiteY93" fmla="*/ 33454 h 1315844"/>
              <a:gd name="connsiteX94" fmla="*/ 568712 w 6824546"/>
              <a:gd name="connsiteY94" fmla="*/ 78059 h 1315844"/>
              <a:gd name="connsiteX95" fmla="*/ 535259 w 6824546"/>
              <a:gd name="connsiteY95" fmla="*/ 100361 h 1315844"/>
              <a:gd name="connsiteX96" fmla="*/ 479503 w 6824546"/>
              <a:gd name="connsiteY96" fmla="*/ 111512 h 131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824546" h="1315844">
                <a:moveTo>
                  <a:pt x="479503" y="111512"/>
                </a:moveTo>
                <a:cubicBezTo>
                  <a:pt x="466493" y="143107"/>
                  <a:pt x="464017" y="260390"/>
                  <a:pt x="457200" y="289932"/>
                </a:cubicBezTo>
                <a:cubicBezTo>
                  <a:pt x="451914" y="312839"/>
                  <a:pt x="457200" y="349405"/>
                  <a:pt x="434898" y="356839"/>
                </a:cubicBezTo>
                <a:lnTo>
                  <a:pt x="401444" y="367991"/>
                </a:lnTo>
                <a:cubicBezTo>
                  <a:pt x="338248" y="462784"/>
                  <a:pt x="442345" y="315932"/>
                  <a:pt x="312234" y="446049"/>
                </a:cubicBezTo>
                <a:cubicBezTo>
                  <a:pt x="281620" y="476664"/>
                  <a:pt x="299906" y="465027"/>
                  <a:pt x="256478" y="479503"/>
                </a:cubicBezTo>
                <a:cubicBezTo>
                  <a:pt x="237893" y="498088"/>
                  <a:pt x="215302" y="513390"/>
                  <a:pt x="200722" y="535259"/>
                </a:cubicBezTo>
                <a:cubicBezTo>
                  <a:pt x="172588" y="577460"/>
                  <a:pt x="187897" y="559235"/>
                  <a:pt x="156117" y="591015"/>
                </a:cubicBezTo>
                <a:cubicBezTo>
                  <a:pt x="144339" y="626349"/>
                  <a:pt x="147369" y="627041"/>
                  <a:pt x="122664" y="657922"/>
                </a:cubicBezTo>
                <a:cubicBezTo>
                  <a:pt x="116096" y="666132"/>
                  <a:pt x="106929" y="672015"/>
                  <a:pt x="100361" y="680225"/>
                </a:cubicBezTo>
                <a:cubicBezTo>
                  <a:pt x="44092" y="750561"/>
                  <a:pt x="109608" y="682129"/>
                  <a:pt x="55756" y="735981"/>
                </a:cubicBezTo>
                <a:cubicBezTo>
                  <a:pt x="52039" y="747132"/>
                  <a:pt x="49862" y="758921"/>
                  <a:pt x="44605" y="769434"/>
                </a:cubicBezTo>
                <a:cubicBezTo>
                  <a:pt x="38611" y="781421"/>
                  <a:pt x="27009" y="790339"/>
                  <a:pt x="22303" y="802888"/>
                </a:cubicBezTo>
                <a:cubicBezTo>
                  <a:pt x="15648" y="820635"/>
                  <a:pt x="15748" y="840256"/>
                  <a:pt x="11151" y="858644"/>
                </a:cubicBezTo>
                <a:cubicBezTo>
                  <a:pt x="8300" y="870048"/>
                  <a:pt x="3717" y="880947"/>
                  <a:pt x="0" y="892098"/>
                </a:cubicBezTo>
                <a:cubicBezTo>
                  <a:pt x="3717" y="977591"/>
                  <a:pt x="4829" y="1063236"/>
                  <a:pt x="11151" y="1148576"/>
                </a:cubicBezTo>
                <a:cubicBezTo>
                  <a:pt x="11401" y="1151957"/>
                  <a:pt x="28004" y="1219004"/>
                  <a:pt x="33454" y="1226634"/>
                </a:cubicBezTo>
                <a:cubicBezTo>
                  <a:pt x="45676" y="1243744"/>
                  <a:pt x="63191" y="1256371"/>
                  <a:pt x="78059" y="1271239"/>
                </a:cubicBezTo>
                <a:cubicBezTo>
                  <a:pt x="85493" y="1278673"/>
                  <a:pt x="90387" y="1290217"/>
                  <a:pt x="100361" y="1293542"/>
                </a:cubicBezTo>
                <a:lnTo>
                  <a:pt x="167268" y="1315844"/>
                </a:lnTo>
                <a:cubicBezTo>
                  <a:pt x="197005" y="1312127"/>
                  <a:pt x="227566" y="1312578"/>
                  <a:pt x="256478" y="1304693"/>
                </a:cubicBezTo>
                <a:cubicBezTo>
                  <a:pt x="269408" y="1301167"/>
                  <a:pt x="277945" y="1288385"/>
                  <a:pt x="289932" y="1282391"/>
                </a:cubicBezTo>
                <a:cubicBezTo>
                  <a:pt x="300445" y="1277134"/>
                  <a:pt x="312234" y="1274956"/>
                  <a:pt x="323385" y="1271239"/>
                </a:cubicBezTo>
                <a:cubicBezTo>
                  <a:pt x="338253" y="1256371"/>
                  <a:pt x="356326" y="1244129"/>
                  <a:pt x="367990" y="1226634"/>
                </a:cubicBezTo>
                <a:cubicBezTo>
                  <a:pt x="396125" y="1184433"/>
                  <a:pt x="380817" y="1202658"/>
                  <a:pt x="412595" y="1170878"/>
                </a:cubicBezTo>
                <a:lnTo>
                  <a:pt x="434898" y="1103971"/>
                </a:lnTo>
                <a:lnTo>
                  <a:pt x="446049" y="1070517"/>
                </a:lnTo>
                <a:cubicBezTo>
                  <a:pt x="470245" y="876947"/>
                  <a:pt x="439777" y="1073307"/>
                  <a:pt x="479503" y="914400"/>
                </a:cubicBezTo>
                <a:cubicBezTo>
                  <a:pt x="486199" y="887616"/>
                  <a:pt x="488891" y="855594"/>
                  <a:pt x="512956" y="836342"/>
                </a:cubicBezTo>
                <a:cubicBezTo>
                  <a:pt x="522135" y="828999"/>
                  <a:pt x="535070" y="828284"/>
                  <a:pt x="546410" y="825191"/>
                </a:cubicBezTo>
                <a:cubicBezTo>
                  <a:pt x="575982" y="817126"/>
                  <a:pt x="635620" y="802888"/>
                  <a:pt x="635620" y="802888"/>
                </a:cubicBezTo>
                <a:cubicBezTo>
                  <a:pt x="814039" y="810322"/>
                  <a:pt x="993190" y="807423"/>
                  <a:pt x="1170878" y="825191"/>
                </a:cubicBezTo>
                <a:cubicBezTo>
                  <a:pt x="1230685" y="831172"/>
                  <a:pt x="1300191" y="836537"/>
                  <a:pt x="1360449" y="847493"/>
                </a:cubicBezTo>
                <a:cubicBezTo>
                  <a:pt x="1522542" y="876964"/>
                  <a:pt x="1216961" y="835133"/>
                  <a:pt x="1494264" y="869795"/>
                </a:cubicBezTo>
                <a:cubicBezTo>
                  <a:pt x="1524000" y="877229"/>
                  <a:pt x="1552912" y="889747"/>
                  <a:pt x="1583473" y="892098"/>
                </a:cubicBezTo>
                <a:cubicBezTo>
                  <a:pt x="1758319" y="905547"/>
                  <a:pt x="1680348" y="897238"/>
                  <a:pt x="1817649" y="914400"/>
                </a:cubicBezTo>
                <a:cubicBezTo>
                  <a:pt x="1932878" y="910683"/>
                  <a:pt x="2048255" y="910154"/>
                  <a:pt x="2163337" y="903249"/>
                </a:cubicBezTo>
                <a:cubicBezTo>
                  <a:pt x="2234224" y="898996"/>
                  <a:pt x="2375210" y="880947"/>
                  <a:pt x="2375210" y="880947"/>
                </a:cubicBezTo>
                <a:cubicBezTo>
                  <a:pt x="2423532" y="869796"/>
                  <a:pt x="2471384" y="856364"/>
                  <a:pt x="2520176" y="847493"/>
                </a:cubicBezTo>
                <a:cubicBezTo>
                  <a:pt x="2551544" y="841790"/>
                  <a:pt x="2720942" y="827214"/>
                  <a:pt x="2743200" y="825191"/>
                </a:cubicBezTo>
                <a:cubicBezTo>
                  <a:pt x="2784088" y="817757"/>
                  <a:pt x="2824571" y="807580"/>
                  <a:pt x="2865864" y="802888"/>
                </a:cubicBezTo>
                <a:cubicBezTo>
                  <a:pt x="2988246" y="788981"/>
                  <a:pt x="3111438" y="783035"/>
                  <a:pt x="3233854" y="769434"/>
                </a:cubicBezTo>
                <a:lnTo>
                  <a:pt x="3334215" y="758283"/>
                </a:lnTo>
                <a:lnTo>
                  <a:pt x="4114800" y="769434"/>
                </a:lnTo>
                <a:cubicBezTo>
                  <a:pt x="4207977" y="772376"/>
                  <a:pt x="4301077" y="780174"/>
                  <a:pt x="4393581" y="791737"/>
                </a:cubicBezTo>
                <a:cubicBezTo>
                  <a:pt x="4474515" y="801854"/>
                  <a:pt x="4509493" y="806971"/>
                  <a:pt x="4594303" y="814039"/>
                </a:cubicBezTo>
                <a:cubicBezTo>
                  <a:pt x="4646294" y="818372"/>
                  <a:pt x="4698463" y="820467"/>
                  <a:pt x="4750420" y="825191"/>
                </a:cubicBezTo>
                <a:cubicBezTo>
                  <a:pt x="4780265" y="827904"/>
                  <a:pt x="4809720" y="834473"/>
                  <a:pt x="4839629" y="836342"/>
                </a:cubicBezTo>
                <a:cubicBezTo>
                  <a:pt x="4928743" y="841911"/>
                  <a:pt x="5018049" y="843776"/>
                  <a:pt x="5107259" y="847493"/>
                </a:cubicBezTo>
                <a:cubicBezTo>
                  <a:pt x="5230994" y="859866"/>
                  <a:pt x="5228231" y="860450"/>
                  <a:pt x="5363737" y="869795"/>
                </a:cubicBezTo>
                <a:cubicBezTo>
                  <a:pt x="5423185" y="873895"/>
                  <a:pt x="5482827" y="875385"/>
                  <a:pt x="5542156" y="880947"/>
                </a:cubicBezTo>
                <a:cubicBezTo>
                  <a:pt x="5601830" y="886542"/>
                  <a:pt x="5661006" y="896630"/>
                  <a:pt x="5720576" y="903249"/>
                </a:cubicBezTo>
                <a:cubicBezTo>
                  <a:pt x="5850722" y="917709"/>
                  <a:pt x="5787537" y="910225"/>
                  <a:pt x="5910146" y="925552"/>
                </a:cubicBezTo>
                <a:lnTo>
                  <a:pt x="6612673" y="914400"/>
                </a:lnTo>
                <a:cubicBezTo>
                  <a:pt x="6662011" y="912970"/>
                  <a:pt x="6700509" y="896274"/>
                  <a:pt x="6746488" y="880947"/>
                </a:cubicBezTo>
                <a:lnTo>
                  <a:pt x="6779942" y="869795"/>
                </a:lnTo>
                <a:cubicBezTo>
                  <a:pt x="6800056" y="849681"/>
                  <a:pt x="6824546" y="835165"/>
                  <a:pt x="6824546" y="802888"/>
                </a:cubicBezTo>
                <a:cubicBezTo>
                  <a:pt x="6824546" y="717315"/>
                  <a:pt x="6819716" y="631750"/>
                  <a:pt x="6813395" y="546410"/>
                </a:cubicBezTo>
                <a:cubicBezTo>
                  <a:pt x="6812984" y="540865"/>
                  <a:pt x="6796667" y="477642"/>
                  <a:pt x="6791093" y="468352"/>
                </a:cubicBezTo>
                <a:cubicBezTo>
                  <a:pt x="6777979" y="446496"/>
                  <a:pt x="6705790" y="402421"/>
                  <a:pt x="6701883" y="401444"/>
                </a:cubicBezTo>
                <a:cubicBezTo>
                  <a:pt x="6687015" y="397727"/>
                  <a:pt x="6671958" y="394697"/>
                  <a:pt x="6657278" y="390293"/>
                </a:cubicBezTo>
                <a:cubicBezTo>
                  <a:pt x="6634761" y="383538"/>
                  <a:pt x="6613423" y="372602"/>
                  <a:pt x="6590371" y="367991"/>
                </a:cubicBezTo>
                <a:cubicBezTo>
                  <a:pt x="6449473" y="339811"/>
                  <a:pt x="6516473" y="350390"/>
                  <a:pt x="6389649" y="334537"/>
                </a:cubicBezTo>
                <a:cubicBezTo>
                  <a:pt x="5803340" y="352859"/>
                  <a:pt x="6189499" y="324896"/>
                  <a:pt x="5965903" y="356839"/>
                </a:cubicBezTo>
                <a:cubicBezTo>
                  <a:pt x="5844086" y="374242"/>
                  <a:pt x="5914665" y="358498"/>
                  <a:pt x="5832088" y="379142"/>
                </a:cubicBezTo>
                <a:lnTo>
                  <a:pt x="5252225" y="367991"/>
                </a:lnTo>
                <a:cubicBezTo>
                  <a:pt x="5214888" y="366787"/>
                  <a:pt x="5177813" y="361204"/>
                  <a:pt x="5140712" y="356839"/>
                </a:cubicBezTo>
                <a:cubicBezTo>
                  <a:pt x="5091925" y="351099"/>
                  <a:pt x="5044145" y="342603"/>
                  <a:pt x="4995746" y="334537"/>
                </a:cubicBezTo>
                <a:cubicBezTo>
                  <a:pt x="4920439" y="309435"/>
                  <a:pt x="5013137" y="338402"/>
                  <a:pt x="4895385" y="312234"/>
                </a:cubicBezTo>
                <a:cubicBezTo>
                  <a:pt x="4883911" y="309684"/>
                  <a:pt x="4873234" y="304312"/>
                  <a:pt x="4861932" y="301083"/>
                </a:cubicBezTo>
                <a:cubicBezTo>
                  <a:pt x="4847196" y="296873"/>
                  <a:pt x="4831866" y="294778"/>
                  <a:pt x="4817327" y="289932"/>
                </a:cubicBezTo>
                <a:cubicBezTo>
                  <a:pt x="4798337" y="283602"/>
                  <a:pt x="4780883" y="272897"/>
                  <a:pt x="4761571" y="267630"/>
                </a:cubicBezTo>
                <a:cubicBezTo>
                  <a:pt x="4739758" y="261681"/>
                  <a:pt x="4716835" y="260912"/>
                  <a:pt x="4694664" y="256478"/>
                </a:cubicBezTo>
                <a:cubicBezTo>
                  <a:pt x="4679636" y="253472"/>
                  <a:pt x="4664739" y="249731"/>
                  <a:pt x="4650059" y="245327"/>
                </a:cubicBezTo>
                <a:cubicBezTo>
                  <a:pt x="4627541" y="238572"/>
                  <a:pt x="4606516" y="225621"/>
                  <a:pt x="4583151" y="223025"/>
                </a:cubicBezTo>
                <a:lnTo>
                  <a:pt x="4482790" y="211873"/>
                </a:lnTo>
                <a:cubicBezTo>
                  <a:pt x="4460488" y="204439"/>
                  <a:pt x="4438690" y="195273"/>
                  <a:pt x="4415883" y="189571"/>
                </a:cubicBezTo>
                <a:cubicBezTo>
                  <a:pt x="4359875" y="175569"/>
                  <a:pt x="4385817" y="183266"/>
                  <a:pt x="4337825" y="167269"/>
                </a:cubicBezTo>
                <a:cubicBezTo>
                  <a:pt x="4326674" y="159835"/>
                  <a:pt x="4316358" y="150960"/>
                  <a:pt x="4304371" y="144966"/>
                </a:cubicBezTo>
                <a:cubicBezTo>
                  <a:pt x="4285634" y="135597"/>
                  <a:pt x="4244175" y="128023"/>
                  <a:pt x="4226312" y="122664"/>
                </a:cubicBezTo>
                <a:cubicBezTo>
                  <a:pt x="4192536" y="112531"/>
                  <a:pt x="4159405" y="100361"/>
                  <a:pt x="4125951" y="89210"/>
                </a:cubicBezTo>
                <a:cubicBezTo>
                  <a:pt x="4114800" y="85493"/>
                  <a:pt x="4103901" y="80910"/>
                  <a:pt x="4092498" y="78059"/>
                </a:cubicBezTo>
                <a:cubicBezTo>
                  <a:pt x="4077630" y="74342"/>
                  <a:pt x="4062854" y="70233"/>
                  <a:pt x="4047893" y="66908"/>
                </a:cubicBezTo>
                <a:cubicBezTo>
                  <a:pt x="4010487" y="58595"/>
                  <a:pt x="3962493" y="50195"/>
                  <a:pt x="3925229" y="44605"/>
                </a:cubicBezTo>
                <a:cubicBezTo>
                  <a:pt x="3873243" y="36807"/>
                  <a:pt x="3821676" y="22868"/>
                  <a:pt x="3769112" y="22303"/>
                </a:cubicBezTo>
                <a:lnTo>
                  <a:pt x="2732049" y="11152"/>
                </a:lnTo>
                <a:cubicBezTo>
                  <a:pt x="2620537" y="14869"/>
                  <a:pt x="2508924" y="16281"/>
                  <a:pt x="2397512" y="22303"/>
                </a:cubicBezTo>
                <a:cubicBezTo>
                  <a:pt x="2288834" y="28177"/>
                  <a:pt x="2353960" y="31420"/>
                  <a:pt x="2274849" y="44605"/>
                </a:cubicBezTo>
                <a:cubicBezTo>
                  <a:pt x="2201300" y="56863"/>
                  <a:pt x="2112419" y="61389"/>
                  <a:pt x="2040673" y="66908"/>
                </a:cubicBezTo>
                <a:lnTo>
                  <a:pt x="1393903" y="55756"/>
                </a:lnTo>
                <a:cubicBezTo>
                  <a:pt x="1346263" y="54312"/>
                  <a:pt x="1203818" y="26420"/>
                  <a:pt x="1170878" y="22303"/>
                </a:cubicBezTo>
                <a:cubicBezTo>
                  <a:pt x="1062861" y="8801"/>
                  <a:pt x="1111054" y="17030"/>
                  <a:pt x="1025912" y="0"/>
                </a:cubicBezTo>
                <a:cubicBezTo>
                  <a:pt x="935950" y="3460"/>
                  <a:pt x="770242" y="-160"/>
                  <a:pt x="657922" y="22303"/>
                </a:cubicBezTo>
                <a:cubicBezTo>
                  <a:pt x="646396" y="24608"/>
                  <a:pt x="635619" y="29737"/>
                  <a:pt x="624468" y="33454"/>
                </a:cubicBezTo>
                <a:cubicBezTo>
                  <a:pt x="521506" y="102095"/>
                  <a:pt x="648159" y="14501"/>
                  <a:pt x="568712" y="78059"/>
                </a:cubicBezTo>
                <a:cubicBezTo>
                  <a:pt x="558247" y="86431"/>
                  <a:pt x="545724" y="91989"/>
                  <a:pt x="535259" y="100361"/>
                </a:cubicBezTo>
                <a:cubicBezTo>
                  <a:pt x="504095" y="125292"/>
                  <a:pt x="492513" y="79917"/>
                  <a:pt x="479503" y="1115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5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b="1" dirty="0"/>
              <a:t>sentinel</a:t>
            </a:r>
            <a:r>
              <a:rPr lang="en-US" altLang="x-none" dirty="0"/>
              <a:t>: A </a:t>
            </a:r>
            <a:r>
              <a:rPr lang="en-US" altLang="x-none" sz="2500" dirty="0"/>
              <a:t>value that signals the end of user input.</a:t>
            </a:r>
          </a:p>
          <a:p>
            <a:pPr lvl="1"/>
            <a:r>
              <a:rPr lang="en-US" altLang="x-none" b="1" dirty="0"/>
              <a:t>sentinel loop</a:t>
            </a:r>
            <a:r>
              <a:rPr lang="en-US" altLang="x-none" dirty="0"/>
              <a:t>: Repeats until a sentinel value is seen.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Example: Write a program that prompts the user for numbers until the user types -1, then output the sum of the numbers.</a:t>
            </a:r>
          </a:p>
          <a:p>
            <a:pPr lvl="1"/>
            <a:r>
              <a:rPr lang="en-US" altLang="x-none" dirty="0"/>
              <a:t>In this case, -1 is the sentinel value.</a:t>
            </a:r>
          </a:p>
          <a:p>
            <a:pPr lvl="1"/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10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30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-1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Sum is 60</a:t>
            </a:r>
          </a:p>
          <a:p>
            <a:pPr marL="0" indent="0">
              <a:buNone/>
            </a:pPr>
            <a:endParaRPr lang="en-US" altLang="x-none" dirty="0">
              <a:latin typeface="Consolas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175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fencepost problem!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ask for number - post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add number to sum - fence</a:t>
            </a:r>
          </a:p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sum = 0;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!= -1)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sum +=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"Sum is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sum);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6273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Solution #2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harder to see loop end condition here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sum = 0;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-1)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immediately exits loop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sum +=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"Sum is 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+ sum);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Example</a:t>
            </a:r>
            <a:r>
              <a:rPr lang="en-US" sz="460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837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13" y="689364"/>
            <a:ext cx="7906215" cy="588911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Guess My Number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243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02527" y="825190"/>
            <a:ext cx="54083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6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38622" y="1138011"/>
            <a:ext cx="811662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83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14559" y="1402706"/>
            <a:ext cx="572233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4283872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714559" y="1920064"/>
            <a:ext cx="454324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068849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6296" y="2485548"/>
            <a:ext cx="3797283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93212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85" y="2963985"/>
            <a:ext cx="71865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7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7000" dirty="0">
                <a:latin typeface="Courier"/>
                <a:cs typeface="Courier"/>
              </a:rPr>
              <a:t>age = 29;</a:t>
            </a:r>
          </a:p>
          <a:p>
            <a:endParaRPr lang="en-US" sz="70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8537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3028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6104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2749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3667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269864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34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809432" y="2762275"/>
            <a:ext cx="473574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399610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88326" y="3845117"/>
            <a:ext cx="423042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939691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88326" y="4157938"/>
            <a:ext cx="558999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602111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88326" y="4157938"/>
            <a:ext cx="558999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1036464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834873" y="4422632"/>
            <a:ext cx="380316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1582004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43156" y="1932096"/>
            <a:ext cx="430261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337096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424419" y="2461486"/>
            <a:ext cx="3713065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2331372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845524" y="3315728"/>
            <a:ext cx="481997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3420310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6292" y="3833086"/>
            <a:ext cx="4819971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4138807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6292" y="4157939"/>
            <a:ext cx="562608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95</a:t>
            </a:r>
          </a:p>
        </p:txBody>
      </p:sp>
    </p:spTree>
    <p:extLst>
      <p:ext uri="{BB962C8B-B14F-4D97-AF65-F5344CB8AC3E}">
        <p14:creationId xmlns:p14="http://schemas.microsoft.com/office/powerpoint/2010/main" val="147110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computer has space for about 2 </a:t>
            </a:r>
            <a:r>
              <a:rPr lang="en-US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979" y="2598234"/>
            <a:ext cx="2263698" cy="226369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77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1376292" y="4157939"/>
            <a:ext cx="5626087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859322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895030" y="4410602"/>
            <a:ext cx="332192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1271647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07062" y="1932097"/>
            <a:ext cx="429058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2180200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Guess My Number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82955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latin typeface="Monaco" charset="0"/>
              </a:rPr>
              <a:t>getHeight</a:t>
            </a:r>
            <a:r>
              <a:rPr lang="en-US" dirty="0">
                <a:latin typeface="Monaco" charset="0"/>
              </a:rPr>
              <a:t>() % 100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17FBFF-0FDD-CA45-8D13-1EF54F3F74FD}"/>
              </a:ext>
            </a:extLst>
          </p:cNvPr>
          <p:cNvSpPr/>
          <p:nvPr/>
        </p:nvSpPr>
        <p:spPr>
          <a:xfrm>
            <a:off x="1940312" y="548640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2B20BB-068C-F749-84D2-F74D004A18D5}"/>
              </a:ext>
            </a:extLst>
          </p:cNvPr>
          <p:cNvSpPr/>
          <p:nvPr/>
        </p:nvSpPr>
        <p:spPr>
          <a:xfrm>
            <a:off x="5025483" y="5460381"/>
            <a:ext cx="1561171" cy="735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43B39-8E29-0546-9833-821FAD08B5A0}"/>
              </a:ext>
            </a:extLst>
          </p:cNvPr>
          <p:cNvSpPr txBox="1"/>
          <p:nvPr/>
        </p:nvSpPr>
        <p:spPr>
          <a:xfrm>
            <a:off x="2207942" y="623353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C9B0E9-5415-1E49-99B9-F023602EA5D4}"/>
              </a:ext>
            </a:extLst>
          </p:cNvPr>
          <p:cNvSpPr txBox="1"/>
          <p:nvPr/>
        </p:nvSpPr>
        <p:spPr>
          <a:xfrm>
            <a:off x="4947426" y="624096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secretNumber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2F716-CBAE-0E46-82C0-063D046938FF}"/>
              </a:ext>
            </a:extLst>
          </p:cNvPr>
          <p:cNvSpPr/>
          <p:nvPr/>
        </p:nvSpPr>
        <p:spPr>
          <a:xfrm>
            <a:off x="2899317" y="6556917"/>
            <a:ext cx="3635298" cy="5241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381BDB-6569-A94E-BD7B-D10CA6DD3BF0}"/>
              </a:ext>
            </a:extLst>
          </p:cNvPr>
          <p:cNvCxnSpPr/>
          <p:nvPr/>
        </p:nvCxnSpPr>
        <p:spPr>
          <a:xfrm>
            <a:off x="167268" y="5241073"/>
            <a:ext cx="87425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135663-882F-6F44-86BE-9C9ACF45D7B1}"/>
              </a:ext>
            </a:extLst>
          </p:cNvPr>
          <p:cNvSpPr txBox="1"/>
          <p:nvPr/>
        </p:nvSpPr>
        <p:spPr>
          <a:xfrm>
            <a:off x="5586761" y="5586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C5A7AA-41F6-1F4B-91BA-D6DFCB7EA35B}"/>
              </a:ext>
            </a:extLst>
          </p:cNvPr>
          <p:cNvSpPr/>
          <p:nvPr/>
        </p:nvSpPr>
        <p:spPr>
          <a:xfrm>
            <a:off x="919094" y="4687328"/>
            <a:ext cx="7418790" cy="4125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065F8-4D1B-484F-A7D6-234CD6DD0976}"/>
              </a:ext>
            </a:extLst>
          </p:cNvPr>
          <p:cNvSpPr txBox="1"/>
          <p:nvPr/>
        </p:nvSpPr>
        <p:spPr>
          <a:xfrm>
            <a:off x="2430477" y="56068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178209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"/>
          <p:cNvGraphicFramePr>
            <a:graphicFrameLocks noGrp="1"/>
          </p:cNvGraphicFramePr>
          <p:nvPr>
            <p:extLst/>
          </p:nvPr>
        </p:nvGraphicFramePr>
        <p:xfrm>
          <a:off x="609600" y="1812925"/>
          <a:ext cx="8001000" cy="1464946"/>
        </p:xfrm>
        <a:graphic>
          <a:graphicData uri="http://schemas.openxmlformats.org/drawingml/2006/table">
            <a:tbl>
              <a:tblPr/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not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!(2 ==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&amp;&amp;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&amp;&amp; (-1 &lt; 5)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||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|| (-1 &lt; 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292" y="3960200"/>
            <a:ext cx="7887416" cy="228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4341813" algn="l"/>
              </a:tabLst>
            </a:pPr>
            <a:r>
              <a:rPr lang="en-US" altLang="x-none" sz="2400" dirty="0"/>
              <a:t>Cannot "chain" tests as in algebra; use &amp;&amp; or || instead</a:t>
            </a:r>
          </a:p>
          <a:p>
            <a:pPr algn="l">
              <a:tabLst>
                <a:tab pos="4341813" algn="l"/>
              </a:tabLst>
            </a:pPr>
            <a:endParaRPr lang="en-US" altLang="x-none" sz="2400" b="1" dirty="0">
              <a:latin typeface="Courier New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assume x is 15	// correct version</a:t>
            </a: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&lt;= 10	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&amp;&amp; 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x &lt;= 10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true   &lt;= 10	</a:t>
            </a:r>
            <a:r>
              <a:rPr lang="en-US" altLang="x-none" sz="2400" b="1" dirty="0">
                <a:latin typeface="Courier" charset="0"/>
                <a:ea typeface="Courier" charset="0"/>
                <a:cs typeface="Courier" charset="0"/>
              </a:rPr>
              <a:t>true   &amp;&amp; false</a:t>
            </a:r>
            <a:endParaRPr lang="en-US" altLang="x-none" sz="2400" b="1" dirty="0">
              <a:solidFill>
                <a:srgbClr val="8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Error!	</a:t>
            </a:r>
            <a:r>
              <a:rPr lang="en-US" altLang="x-none" sz="2400" dirty="0">
                <a:solidFill>
                  <a:srgbClr val="003399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777" y="1383268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order of precedence: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Logical Operators</a:t>
            </a:r>
          </a:p>
        </p:txBody>
      </p:sp>
    </p:spTree>
    <p:extLst>
      <p:ext uri="{BB962C8B-B14F-4D97-AF65-F5344CB8AC3E}">
        <p14:creationId xmlns:p14="http://schemas.microsoft.com/office/powerpoint/2010/main" val="474536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endParaRPr lang="en-US" altLang="x-none" sz="3200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1961446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1921501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104269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 </a:t>
            </a: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35    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1592937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 </a:t>
            </a: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35    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35    &gt;= 33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solidFill>
                <a:schemeClr val="accent2"/>
              </a:solidFill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91754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1208783"/>
            <a:ext cx="82638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called age with the value 29.</a:t>
            </a:r>
          </a:p>
          <a:p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>
                <a:latin typeface="Courier"/>
                <a:cs typeface="Courier"/>
              </a:rPr>
              <a:t>age = 29;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age = age + 1;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 err="1">
                <a:latin typeface="Courier"/>
                <a:cs typeface="Courier"/>
              </a:rPr>
              <a:t>println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>
                <a:latin typeface="Courier"/>
                <a:cs typeface="Courier"/>
              </a:rPr>
              <a:t>+ age);</a:t>
            </a:r>
          </a:p>
        </p:txBody>
      </p:sp>
    </p:spTree>
    <p:extLst>
      <p:ext uri="{BB962C8B-B14F-4D97-AF65-F5344CB8AC3E}">
        <p14:creationId xmlns:p14="http://schemas.microsoft.com/office/powerpoint/2010/main" val="1331136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 </a:t>
            </a: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35    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35    &gt;= 33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solidFill>
                <a:schemeClr val="accent2"/>
              </a:solidFill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latin typeface="Consolas" charset="0"/>
              </a:rPr>
              <a:t>true &amp;&amp; true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</p:spTree>
    <p:extLst>
      <p:ext uri="{BB962C8B-B14F-4D97-AF65-F5344CB8AC3E}">
        <p14:creationId xmlns:p14="http://schemas.microsoft.com/office/powerpoint/2010/main" val="1168559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35    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</a:t>
            </a:r>
            <a:endParaRPr lang="en-US" altLang="x-none" sz="3200" b="1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35    &gt;= 33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true </a:t>
            </a:r>
            <a:endParaRPr lang="en-US" altLang="x-none" sz="3200" b="1" dirty="0">
              <a:solidFill>
                <a:schemeClr val="accent2"/>
              </a:solidFill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latin typeface="Consolas" charset="0"/>
              </a:rPr>
              <a:t>true &amp;&amp; true</a:t>
            </a: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true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Precedence Madness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0468" y="6396335"/>
            <a:ext cx="367427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Never write code like this </a:t>
            </a:r>
            <a:r>
              <a:rPr lang="en-US" sz="2400">
                <a:sym typeface="Wingdings"/>
              </a:rPr>
              <a:t>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9522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74" y="1101028"/>
            <a:ext cx="3175000" cy="425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3429" y="994317"/>
            <a:ext cx="3722649" cy="434711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George Boole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3337" y="5609065"/>
            <a:ext cx="4637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English Mathematician 1815 </a:t>
            </a:r>
            <a:r>
              <a:rPr lang="mr-IN" sz="2400" dirty="0"/>
              <a:t>–</a:t>
            </a:r>
            <a:r>
              <a:rPr lang="en-US" sz="2400" dirty="0"/>
              <a:t> 1864</a:t>
            </a:r>
          </a:p>
          <a:p>
            <a:pPr algn="ctr"/>
            <a:r>
              <a:rPr lang="en-US" sz="2400" dirty="0"/>
              <a:t>Boole died of being too cool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50741" y="2141034"/>
            <a:ext cx="1561171" cy="356839"/>
            <a:chOff x="1750741" y="2141034"/>
            <a:chExt cx="1561171" cy="356839"/>
          </a:xfrm>
        </p:grpSpPr>
        <p:sp>
          <p:nvSpPr>
            <p:cNvPr id="8" name="Freeform 7"/>
            <p:cNvSpPr/>
            <p:nvPr/>
          </p:nvSpPr>
          <p:spPr>
            <a:xfrm>
              <a:off x="1806498" y="2141034"/>
              <a:ext cx="1505414" cy="356839"/>
            </a:xfrm>
            <a:custGeom>
              <a:avLst/>
              <a:gdLst>
                <a:gd name="connsiteX0" fmla="*/ 1505414 w 1505414"/>
                <a:gd name="connsiteY0" fmla="*/ 0 h 356839"/>
                <a:gd name="connsiteX1" fmla="*/ 1449658 w 1505414"/>
                <a:gd name="connsiteY1" fmla="*/ 11151 h 356839"/>
                <a:gd name="connsiteX2" fmla="*/ 323385 w 1505414"/>
                <a:gd name="connsiteY2" fmla="*/ 22303 h 356839"/>
                <a:gd name="connsiteX3" fmla="*/ 334536 w 1505414"/>
                <a:gd name="connsiteY3" fmla="*/ 144966 h 356839"/>
                <a:gd name="connsiteX4" fmla="*/ 356839 w 1505414"/>
                <a:gd name="connsiteY4" fmla="*/ 234176 h 356839"/>
                <a:gd name="connsiteX5" fmla="*/ 423746 w 1505414"/>
                <a:gd name="connsiteY5" fmla="*/ 312234 h 356839"/>
                <a:gd name="connsiteX6" fmla="*/ 457200 w 1505414"/>
                <a:gd name="connsiteY6" fmla="*/ 323386 h 356839"/>
                <a:gd name="connsiteX7" fmla="*/ 524107 w 1505414"/>
                <a:gd name="connsiteY7" fmla="*/ 356839 h 356839"/>
                <a:gd name="connsiteX8" fmla="*/ 657922 w 1505414"/>
                <a:gd name="connsiteY8" fmla="*/ 345688 h 356839"/>
                <a:gd name="connsiteX9" fmla="*/ 691375 w 1505414"/>
                <a:gd name="connsiteY9" fmla="*/ 334537 h 356839"/>
                <a:gd name="connsiteX10" fmla="*/ 713678 w 1505414"/>
                <a:gd name="connsiteY10" fmla="*/ 312234 h 356839"/>
                <a:gd name="connsiteX11" fmla="*/ 735980 w 1505414"/>
                <a:gd name="connsiteY11" fmla="*/ 278781 h 356839"/>
                <a:gd name="connsiteX12" fmla="*/ 769434 w 1505414"/>
                <a:gd name="connsiteY12" fmla="*/ 122664 h 356839"/>
                <a:gd name="connsiteX13" fmla="*/ 758282 w 1505414"/>
                <a:gd name="connsiteY13" fmla="*/ 44605 h 356839"/>
                <a:gd name="connsiteX14" fmla="*/ 524107 w 1505414"/>
                <a:gd name="connsiteY14" fmla="*/ 55756 h 356839"/>
                <a:gd name="connsiteX15" fmla="*/ 78058 w 1505414"/>
                <a:gd name="connsiteY15" fmla="*/ 66907 h 356839"/>
                <a:gd name="connsiteX16" fmla="*/ 22302 w 1505414"/>
                <a:gd name="connsiteY16" fmla="*/ 111512 h 356839"/>
                <a:gd name="connsiteX17" fmla="*/ 0 w 1505414"/>
                <a:gd name="connsiteY17" fmla="*/ 133815 h 356839"/>
                <a:gd name="connsiteX18" fmla="*/ 11151 w 1505414"/>
                <a:gd name="connsiteY18" fmla="*/ 267629 h 356839"/>
                <a:gd name="connsiteX19" fmla="*/ 33453 w 1505414"/>
                <a:gd name="connsiteY19" fmla="*/ 289932 h 356839"/>
                <a:gd name="connsiteX20" fmla="*/ 78058 w 1505414"/>
                <a:gd name="connsiteY20" fmla="*/ 278781 h 356839"/>
                <a:gd name="connsiteX21" fmla="*/ 144965 w 1505414"/>
                <a:gd name="connsiteY21" fmla="*/ 245327 h 356839"/>
                <a:gd name="connsiteX22" fmla="*/ 189570 w 1505414"/>
                <a:gd name="connsiteY22" fmla="*/ 200722 h 356839"/>
                <a:gd name="connsiteX23" fmla="*/ 200722 w 1505414"/>
                <a:gd name="connsiteY23" fmla="*/ 66907 h 35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05414" h="356839">
                  <a:moveTo>
                    <a:pt x="1505414" y="0"/>
                  </a:moveTo>
                  <a:cubicBezTo>
                    <a:pt x="1486829" y="3717"/>
                    <a:pt x="1468608" y="10793"/>
                    <a:pt x="1449658" y="11151"/>
                  </a:cubicBezTo>
                  <a:cubicBezTo>
                    <a:pt x="1074282" y="18234"/>
                    <a:pt x="696153" y="-22429"/>
                    <a:pt x="323385" y="22303"/>
                  </a:cubicBezTo>
                  <a:cubicBezTo>
                    <a:pt x="282621" y="27195"/>
                    <a:pt x="329444" y="104227"/>
                    <a:pt x="334536" y="144966"/>
                  </a:cubicBezTo>
                  <a:cubicBezTo>
                    <a:pt x="336657" y="161936"/>
                    <a:pt x="346723" y="213944"/>
                    <a:pt x="356839" y="234176"/>
                  </a:cubicBezTo>
                  <a:cubicBezTo>
                    <a:pt x="366827" y="254153"/>
                    <a:pt x="407284" y="306746"/>
                    <a:pt x="423746" y="312234"/>
                  </a:cubicBezTo>
                  <a:cubicBezTo>
                    <a:pt x="434897" y="315951"/>
                    <a:pt x="446686" y="318129"/>
                    <a:pt x="457200" y="323386"/>
                  </a:cubicBezTo>
                  <a:cubicBezTo>
                    <a:pt x="543660" y="366617"/>
                    <a:pt x="440025" y="328813"/>
                    <a:pt x="524107" y="356839"/>
                  </a:cubicBezTo>
                  <a:cubicBezTo>
                    <a:pt x="568712" y="353122"/>
                    <a:pt x="613555" y="351603"/>
                    <a:pt x="657922" y="345688"/>
                  </a:cubicBezTo>
                  <a:cubicBezTo>
                    <a:pt x="669573" y="344135"/>
                    <a:pt x="681296" y="340585"/>
                    <a:pt x="691375" y="334537"/>
                  </a:cubicBezTo>
                  <a:cubicBezTo>
                    <a:pt x="700390" y="329128"/>
                    <a:pt x="707110" y="320444"/>
                    <a:pt x="713678" y="312234"/>
                  </a:cubicBezTo>
                  <a:cubicBezTo>
                    <a:pt x="722050" y="301769"/>
                    <a:pt x="728546" y="289932"/>
                    <a:pt x="735980" y="278781"/>
                  </a:cubicBezTo>
                  <a:cubicBezTo>
                    <a:pt x="767758" y="183443"/>
                    <a:pt x="755366" y="235200"/>
                    <a:pt x="769434" y="122664"/>
                  </a:cubicBezTo>
                  <a:cubicBezTo>
                    <a:pt x="765717" y="96644"/>
                    <a:pt x="783640" y="51521"/>
                    <a:pt x="758282" y="44605"/>
                  </a:cubicBezTo>
                  <a:cubicBezTo>
                    <a:pt x="682889" y="24043"/>
                    <a:pt x="602212" y="53195"/>
                    <a:pt x="524107" y="55756"/>
                  </a:cubicBezTo>
                  <a:lnTo>
                    <a:pt x="78058" y="66907"/>
                  </a:lnTo>
                  <a:cubicBezTo>
                    <a:pt x="24210" y="120758"/>
                    <a:pt x="92638" y="55243"/>
                    <a:pt x="22302" y="111512"/>
                  </a:cubicBezTo>
                  <a:cubicBezTo>
                    <a:pt x="14092" y="118080"/>
                    <a:pt x="7434" y="126381"/>
                    <a:pt x="0" y="133815"/>
                  </a:cubicBezTo>
                  <a:cubicBezTo>
                    <a:pt x="3717" y="178420"/>
                    <a:pt x="1773" y="223863"/>
                    <a:pt x="11151" y="267629"/>
                  </a:cubicBezTo>
                  <a:cubicBezTo>
                    <a:pt x="13354" y="277909"/>
                    <a:pt x="23083" y="288203"/>
                    <a:pt x="33453" y="289932"/>
                  </a:cubicBezTo>
                  <a:cubicBezTo>
                    <a:pt x="48570" y="292452"/>
                    <a:pt x="63322" y="282991"/>
                    <a:pt x="78058" y="278781"/>
                  </a:cubicBezTo>
                  <a:cubicBezTo>
                    <a:pt x="107737" y="270301"/>
                    <a:pt x="120531" y="266271"/>
                    <a:pt x="144965" y="245327"/>
                  </a:cubicBezTo>
                  <a:cubicBezTo>
                    <a:pt x="160930" y="231643"/>
                    <a:pt x="189570" y="200722"/>
                    <a:pt x="189570" y="200722"/>
                  </a:cubicBezTo>
                  <a:cubicBezTo>
                    <a:pt x="211302" y="135531"/>
                    <a:pt x="200722" y="179023"/>
                    <a:pt x="200722" y="66907"/>
                  </a:cubicBezTo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750741" y="2148342"/>
              <a:ext cx="270875" cy="215717"/>
            </a:xfrm>
            <a:custGeom>
              <a:avLst/>
              <a:gdLst>
                <a:gd name="connsiteX0" fmla="*/ 256479 w 270875"/>
                <a:gd name="connsiteY0" fmla="*/ 3843 h 215717"/>
                <a:gd name="connsiteX1" fmla="*/ 111513 w 270875"/>
                <a:gd name="connsiteY1" fmla="*/ 14995 h 215717"/>
                <a:gd name="connsiteX2" fmla="*/ 0 w 270875"/>
                <a:gd name="connsiteY2" fmla="*/ 37297 h 215717"/>
                <a:gd name="connsiteX3" fmla="*/ 22303 w 270875"/>
                <a:gd name="connsiteY3" fmla="*/ 104204 h 215717"/>
                <a:gd name="connsiteX4" fmla="*/ 33454 w 270875"/>
                <a:gd name="connsiteY4" fmla="*/ 171112 h 215717"/>
                <a:gd name="connsiteX5" fmla="*/ 78059 w 270875"/>
                <a:gd name="connsiteY5" fmla="*/ 215717 h 215717"/>
                <a:gd name="connsiteX6" fmla="*/ 133815 w 270875"/>
                <a:gd name="connsiteY6" fmla="*/ 204565 h 215717"/>
                <a:gd name="connsiteX7" fmla="*/ 156118 w 270875"/>
                <a:gd name="connsiteY7" fmla="*/ 182263 h 215717"/>
                <a:gd name="connsiteX8" fmla="*/ 211874 w 270875"/>
                <a:gd name="connsiteY8" fmla="*/ 137658 h 215717"/>
                <a:gd name="connsiteX9" fmla="*/ 256479 w 270875"/>
                <a:gd name="connsiteY9" fmla="*/ 81902 h 215717"/>
                <a:gd name="connsiteX10" fmla="*/ 256479 w 270875"/>
                <a:gd name="connsiteY10" fmla="*/ 3843 h 21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875" h="215717">
                  <a:moveTo>
                    <a:pt x="256479" y="3843"/>
                  </a:moveTo>
                  <a:cubicBezTo>
                    <a:pt x="232318" y="-7308"/>
                    <a:pt x="159571" y="8727"/>
                    <a:pt x="111513" y="14995"/>
                  </a:cubicBezTo>
                  <a:cubicBezTo>
                    <a:pt x="73924" y="19898"/>
                    <a:pt x="0" y="37297"/>
                    <a:pt x="0" y="37297"/>
                  </a:cubicBezTo>
                  <a:cubicBezTo>
                    <a:pt x="7434" y="59599"/>
                    <a:pt x="18438" y="81015"/>
                    <a:pt x="22303" y="104204"/>
                  </a:cubicBezTo>
                  <a:cubicBezTo>
                    <a:pt x="26020" y="126507"/>
                    <a:pt x="23342" y="150889"/>
                    <a:pt x="33454" y="171112"/>
                  </a:cubicBezTo>
                  <a:cubicBezTo>
                    <a:pt x="42857" y="189919"/>
                    <a:pt x="78059" y="215717"/>
                    <a:pt x="78059" y="215717"/>
                  </a:cubicBezTo>
                  <a:cubicBezTo>
                    <a:pt x="96644" y="212000"/>
                    <a:pt x="116394" y="212031"/>
                    <a:pt x="133815" y="204565"/>
                  </a:cubicBezTo>
                  <a:cubicBezTo>
                    <a:pt x="143478" y="200424"/>
                    <a:pt x="147908" y="188831"/>
                    <a:pt x="156118" y="182263"/>
                  </a:cubicBezTo>
                  <a:cubicBezTo>
                    <a:pt x="188310" y="156509"/>
                    <a:pt x="187946" y="167568"/>
                    <a:pt x="211874" y="137658"/>
                  </a:cubicBezTo>
                  <a:cubicBezTo>
                    <a:pt x="268143" y="67322"/>
                    <a:pt x="202628" y="135750"/>
                    <a:pt x="256479" y="81902"/>
                  </a:cubicBezTo>
                  <a:cubicBezTo>
                    <a:pt x="269981" y="41395"/>
                    <a:pt x="280640" y="14994"/>
                    <a:pt x="256479" y="384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5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Boolean Variables</a:t>
            </a:r>
          </a:p>
        </p:txBody>
      </p:sp>
    </p:spTree>
    <p:extLst>
      <p:ext uri="{BB962C8B-B14F-4D97-AF65-F5344CB8AC3E}">
        <p14:creationId xmlns:p14="http://schemas.microsoft.com/office/powerpoint/2010/main" val="1053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isFamilyVisiting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isRaining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6750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9532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isFamilyVisiting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isRaining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Ask the user a true/false (yes/no) question</a:t>
            </a:r>
          </a:p>
          <a:p>
            <a:pPr marL="0" indent="0">
              <a:buNone/>
            </a:pP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readBoolean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"Play again?”, "y", "n"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1900" dirty="0" err="1">
                <a:latin typeface="Courier" charset="0"/>
                <a:ea typeface="Courier" charset="0"/>
                <a:cs typeface="Courier" charset="0"/>
              </a:rPr>
              <a:t>playAgain</a:t>
            </a: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900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810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458727"/>
            <a:ext cx="6194385" cy="46974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728" y="5683169"/>
            <a:ext cx="40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*know your </a:t>
            </a:r>
            <a:r>
              <a:rPr lang="en-US" sz="2400"/>
              <a:t>logical precedence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517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For Loops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994" y="4362653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  <p:sp>
        <p:nvSpPr>
          <p:cNvPr id="21" name="TextBox 20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>
                <a:latin typeface="Chalkboard"/>
                <a:cs typeface="Chalkboard"/>
              </a:rPr>
              <a:t>Show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787024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Today’s Route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Conditions</a:t>
            </a: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For Loops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25" y="3793941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are here</a:t>
            </a:r>
          </a:p>
        </p:txBody>
      </p:sp>
      <p:sp>
        <p:nvSpPr>
          <p:cNvPr id="21" name="TextBox 20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>
                <a:latin typeface="Chalkboard"/>
                <a:cs typeface="Chalkboard"/>
              </a:rPr>
              <a:t>Show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964556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“Stanford rocks socks”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 100 times</a:t>
            </a:r>
          </a:p>
        </p:txBody>
      </p:sp>
    </p:spTree>
    <p:extLst>
      <p:ext uri="{BB962C8B-B14F-4D97-AF65-F5344CB8AC3E}">
        <p14:creationId xmlns:p14="http://schemas.microsoft.com/office/powerpoint/2010/main" val="179674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tax = subtotal * 0.08;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tip = subtotal * 0.20;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Receipt Program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97717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08666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79127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06604">
            <a:off x="490653" y="1382751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once, just before the for loop starts</a:t>
            </a:r>
          </a:p>
        </p:txBody>
      </p:sp>
      <p:sp>
        <p:nvSpPr>
          <p:cNvPr id="6" name="TextBox 5"/>
          <p:cNvSpPr txBox="1"/>
          <p:nvPr/>
        </p:nvSpPr>
        <p:spPr>
          <a:xfrm rot="738267">
            <a:off x="6441687" y="1173629"/>
            <a:ext cx="2118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each time the code gets to the end of the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‘body’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258" y="1091854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Enters the loop if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condition passes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73405" y="2297151"/>
            <a:ext cx="1371599" cy="480821"/>
          </a:xfrm>
          <a:custGeom>
            <a:avLst/>
            <a:gdLst>
              <a:gd name="connsiteX0" fmla="*/ 0 w 1371599"/>
              <a:gd name="connsiteY0" fmla="*/ 0 h 480821"/>
              <a:gd name="connsiteX1" fmla="*/ 33454 w 1371599"/>
              <a:gd name="connsiteY1" fmla="*/ 44605 h 480821"/>
              <a:gd name="connsiteX2" fmla="*/ 1025912 w 1371599"/>
              <a:gd name="connsiteY2" fmla="*/ 278781 h 480821"/>
              <a:gd name="connsiteX3" fmla="*/ 1182029 w 1371599"/>
              <a:gd name="connsiteY3" fmla="*/ 289932 h 480821"/>
              <a:gd name="connsiteX4" fmla="*/ 1248936 w 1371599"/>
              <a:gd name="connsiteY4" fmla="*/ 334537 h 480821"/>
              <a:gd name="connsiteX5" fmla="*/ 1282390 w 1371599"/>
              <a:gd name="connsiteY5" fmla="*/ 345688 h 480821"/>
              <a:gd name="connsiteX6" fmla="*/ 1304693 w 1371599"/>
              <a:gd name="connsiteY6" fmla="*/ 412595 h 480821"/>
              <a:gd name="connsiteX7" fmla="*/ 1326995 w 1371599"/>
              <a:gd name="connsiteY7" fmla="*/ 379142 h 480821"/>
              <a:gd name="connsiteX8" fmla="*/ 1338146 w 1371599"/>
              <a:gd name="connsiteY8" fmla="*/ 356839 h 480821"/>
              <a:gd name="connsiteX9" fmla="*/ 1315844 w 1371599"/>
              <a:gd name="connsiteY9" fmla="*/ 401444 h 480821"/>
              <a:gd name="connsiteX10" fmla="*/ 1260088 w 1371599"/>
              <a:gd name="connsiteY10" fmla="*/ 479503 h 480821"/>
              <a:gd name="connsiteX11" fmla="*/ 1126273 w 1371599"/>
              <a:gd name="connsiteY11" fmla="*/ 479503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80821">
                <a:moveTo>
                  <a:pt x="0" y="0"/>
                </a:moveTo>
                <a:cubicBezTo>
                  <a:pt x="11151" y="14868"/>
                  <a:pt x="16545" y="36892"/>
                  <a:pt x="33454" y="44605"/>
                </a:cubicBezTo>
                <a:cubicBezTo>
                  <a:pt x="683491" y="341114"/>
                  <a:pt x="462599" y="294875"/>
                  <a:pt x="1025912" y="278781"/>
                </a:cubicBezTo>
                <a:cubicBezTo>
                  <a:pt x="1077951" y="282498"/>
                  <a:pt x="1131415" y="277279"/>
                  <a:pt x="1182029" y="289932"/>
                </a:cubicBezTo>
                <a:cubicBezTo>
                  <a:pt x="1208033" y="296433"/>
                  <a:pt x="1223507" y="326061"/>
                  <a:pt x="1248936" y="334537"/>
                </a:cubicBezTo>
                <a:lnTo>
                  <a:pt x="1282390" y="345688"/>
                </a:lnTo>
                <a:cubicBezTo>
                  <a:pt x="1289824" y="367990"/>
                  <a:pt x="1291653" y="432155"/>
                  <a:pt x="1304693" y="412595"/>
                </a:cubicBezTo>
                <a:cubicBezTo>
                  <a:pt x="1312127" y="401444"/>
                  <a:pt x="1318273" y="389317"/>
                  <a:pt x="1326995" y="379142"/>
                </a:cubicBezTo>
                <a:cubicBezTo>
                  <a:pt x="1363050" y="337077"/>
                  <a:pt x="1400585" y="315214"/>
                  <a:pt x="1338146" y="356839"/>
                </a:cubicBezTo>
                <a:cubicBezTo>
                  <a:pt x="1330712" y="371707"/>
                  <a:pt x="1322018" y="386010"/>
                  <a:pt x="1315844" y="401444"/>
                </a:cubicBezTo>
                <a:cubicBezTo>
                  <a:pt x="1296700" y="449304"/>
                  <a:pt x="1312405" y="476015"/>
                  <a:pt x="1260088" y="479503"/>
                </a:cubicBezTo>
                <a:cubicBezTo>
                  <a:pt x="1215582" y="482470"/>
                  <a:pt x="1170878" y="479503"/>
                  <a:pt x="1126273" y="4795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05815" y="20852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89288" y="2308302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4" grpId="0" animBg="1"/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11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0662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72323" y="2823317"/>
            <a:ext cx="599935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298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70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12165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75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13610"/>
            <a:ext cx="628928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7378839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64819" y="2834469"/>
            <a:ext cx="74713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6909522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23318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3896469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24762"/>
            <a:ext cx="555330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91100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1" y="1600200"/>
            <a:ext cx="8842917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x-none" b="1" dirty="0"/>
              <a:t>constant</a:t>
            </a:r>
            <a:r>
              <a:rPr lang="en-US" altLang="x-none" dirty="0"/>
              <a:t>: </a:t>
            </a:r>
            <a:r>
              <a:rPr lang="en-US" altLang="x-none" sz="2200" dirty="0"/>
              <a:t>A variable that cannot be changed after it is initialized.  Declared at the top of your class, </a:t>
            </a:r>
            <a:r>
              <a:rPr lang="en-US" altLang="x-none" sz="2200" i="1" dirty="0"/>
              <a:t>outside of the run() method</a:t>
            </a:r>
            <a:r>
              <a:rPr lang="en-US" altLang="x-none" sz="2200" dirty="0"/>
              <a:t>.  Can be used anywhere in that class.</a:t>
            </a:r>
          </a:p>
          <a:p>
            <a:r>
              <a:rPr lang="en-US" altLang="x-none" sz="2200" dirty="0"/>
              <a:t>Better style </a:t>
            </a:r>
            <a:r>
              <a:rPr lang="mr-IN" altLang="x-none" sz="2200" dirty="0"/>
              <a:t>–</a:t>
            </a:r>
            <a:r>
              <a:rPr lang="en-US" altLang="x-none" sz="2200" dirty="0"/>
              <a:t> can easily change their values in your code, and they are easier to read in your code.</a:t>
            </a:r>
            <a:endParaRPr lang="en-US" altLang="x-none" dirty="0"/>
          </a:p>
          <a:p>
            <a:r>
              <a:rPr lang="en-US" altLang="x-none" dirty="0"/>
              <a:t>Syntax:</a:t>
            </a:r>
          </a:p>
          <a:p>
            <a:pPr>
              <a:buFontTx/>
              <a:buNone/>
            </a:pPr>
            <a:r>
              <a:rPr lang="en-US" altLang="x-none" sz="800" dirty="0">
                <a:latin typeface="Consolas" charset="0"/>
              </a:rPr>
              <a:t>	</a:t>
            </a:r>
            <a:r>
              <a:rPr lang="en-US" altLang="x-none" sz="2500" b="1" dirty="0">
                <a:solidFill>
                  <a:srgbClr val="7F0055"/>
                </a:solidFill>
                <a:latin typeface="Consolas" charset="0"/>
              </a:rPr>
              <a:t>private static final </a:t>
            </a:r>
            <a:r>
              <a:rPr lang="en-US" altLang="x-none" sz="2500" b="1" i="1" dirty="0">
                <a:latin typeface="Consolas" charset="0"/>
              </a:rPr>
              <a:t>type</a:t>
            </a:r>
            <a:r>
              <a:rPr lang="en-US" altLang="x-none" sz="2500" dirty="0">
                <a:latin typeface="Consolas" charset="0"/>
              </a:rPr>
              <a:t> </a:t>
            </a:r>
            <a:r>
              <a:rPr lang="en-US" altLang="x-none" sz="2500" b="1" i="1" dirty="0">
                <a:latin typeface="Consolas" charset="0"/>
              </a:rPr>
              <a:t>name</a:t>
            </a:r>
            <a:r>
              <a:rPr lang="en-US" altLang="x-none" sz="2500" dirty="0">
                <a:latin typeface="Consolas" charset="0"/>
              </a:rPr>
              <a:t> = </a:t>
            </a:r>
            <a:r>
              <a:rPr lang="en-US" altLang="x-none" sz="2500" b="1" i="1" dirty="0">
                <a:latin typeface="Consolas" charset="0"/>
              </a:rPr>
              <a:t>value</a:t>
            </a:r>
            <a:r>
              <a:rPr lang="en-US" altLang="x-none" sz="2500" dirty="0">
                <a:latin typeface="Consolas" charset="0"/>
              </a:rPr>
              <a:t>;</a:t>
            </a:r>
            <a:endParaRPr lang="en-US" altLang="x-none" sz="2700" dirty="0">
              <a:latin typeface="Consolas" charset="0"/>
            </a:endParaRPr>
          </a:p>
          <a:p>
            <a:pPr lvl="1"/>
            <a:endParaRPr lang="en-US" altLang="x-none" sz="900" dirty="0">
              <a:latin typeface="Consolas" charset="0"/>
            </a:endParaRPr>
          </a:p>
          <a:p>
            <a:pPr lvl="1"/>
            <a:r>
              <a:rPr lang="en-US" altLang="x-none" dirty="0"/>
              <a:t>name is usually in </a:t>
            </a:r>
            <a:r>
              <a:rPr lang="en-US" altLang="x-none" i="1" dirty="0">
                <a:solidFill>
                  <a:srgbClr val="0027FF"/>
                </a:solidFill>
              </a:rPr>
              <a:t>ALL_UPPER_CASE</a:t>
            </a:r>
          </a:p>
          <a:p>
            <a:pPr lvl="1"/>
            <a:endParaRPr lang="en-US" altLang="x-none" dirty="0"/>
          </a:p>
          <a:p>
            <a:pPr lvl="1"/>
            <a:r>
              <a:rPr lang="en-US" altLang="x-none" dirty="0"/>
              <a:t>Examples:</a:t>
            </a:r>
          </a:p>
          <a:p>
            <a:pPr lvl="1">
              <a:spcBef>
                <a:spcPts val="200"/>
              </a:spcBef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>
                <a:solidFill>
                  <a:srgbClr val="7F0055"/>
                </a:solidFill>
                <a:latin typeface="Consolas" charset="0"/>
              </a:rPr>
              <a:t>private static final </a:t>
            </a:r>
            <a:r>
              <a:rPr lang="en-US" altLang="x-none" b="1" dirty="0" err="1">
                <a:solidFill>
                  <a:srgbClr val="7F0055"/>
                </a:solidFill>
                <a:latin typeface="Consolas" charset="0"/>
              </a:rPr>
              <a:t>int</a:t>
            </a:r>
            <a:r>
              <a:rPr lang="en-US" altLang="x-none" b="1" dirty="0">
                <a:solidFill>
                  <a:srgbClr val="7F0055"/>
                </a:solidFill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27FF"/>
                </a:solidFill>
                <a:latin typeface="Consolas" charset="0"/>
              </a:rPr>
              <a:t>DAYS_IN_WEEK</a:t>
            </a:r>
            <a:r>
              <a:rPr lang="en-US" altLang="x-none" dirty="0">
                <a:latin typeface="Consolas" charset="0"/>
              </a:rPr>
              <a:t> = 7;</a:t>
            </a:r>
          </a:p>
          <a:p>
            <a:pPr lvl="1">
              <a:spcBef>
                <a:spcPts val="200"/>
              </a:spcBef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>
                <a:solidFill>
                  <a:srgbClr val="7F0055"/>
                </a:solidFill>
                <a:latin typeface="Consolas" charset="0"/>
              </a:rPr>
              <a:t>private static final double </a:t>
            </a:r>
            <a:r>
              <a:rPr lang="en-US" altLang="x-none" i="1" dirty="0">
                <a:solidFill>
                  <a:srgbClr val="0027FF"/>
                </a:solidFill>
                <a:latin typeface="Consolas" charset="0"/>
              </a:rPr>
              <a:t>TAX_PERCENT</a:t>
            </a:r>
            <a:r>
              <a:rPr lang="en-US" altLang="x-none" dirty="0">
                <a:latin typeface="Consolas" charset="0"/>
              </a:rPr>
              <a:t> = 0.08;</a:t>
            </a:r>
          </a:p>
          <a:p>
            <a:pPr lvl="1">
              <a:spcBef>
                <a:spcPts val="200"/>
              </a:spcBef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>
                <a:solidFill>
                  <a:srgbClr val="7F0055"/>
                </a:solidFill>
                <a:latin typeface="Consolas" charset="0"/>
              </a:rPr>
              <a:t>private static final </a:t>
            </a:r>
            <a:r>
              <a:rPr lang="en-US" altLang="x-none" b="1" dirty="0" err="1">
                <a:solidFill>
                  <a:srgbClr val="7F0055"/>
                </a:solidFill>
                <a:latin typeface="Consolas" charset="0"/>
              </a:rPr>
              <a:t>int</a:t>
            </a:r>
            <a:r>
              <a:rPr lang="en-US" altLang="x-none" b="1" dirty="0">
                <a:solidFill>
                  <a:srgbClr val="7F0055"/>
                </a:solidFill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27FF"/>
                </a:solidFill>
                <a:latin typeface="Consolas" charset="0"/>
              </a:rPr>
              <a:t>SSN</a:t>
            </a:r>
            <a:r>
              <a:rPr lang="en-US" altLang="x-none" dirty="0">
                <a:latin typeface="Consolas" charset="0"/>
              </a:rPr>
              <a:t> = 658234569;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Constants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97394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42517" y="2834469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5068039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04371" y="2823318"/>
            <a:ext cx="110397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9335075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40673" y="3213610"/>
            <a:ext cx="5519853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0926456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75971" y="2856771"/>
            <a:ext cx="669072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7552652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60127" y="2823317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7598281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4986" y="3971892"/>
            <a:ext cx="18734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4940696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021046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369" y="858644"/>
            <a:ext cx="12688354" cy="508165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You can use the for loop variable</a:t>
            </a:r>
          </a:p>
        </p:txBody>
      </p:sp>
    </p:spTree>
    <p:extLst>
      <p:ext uri="{BB962C8B-B14F-4D97-AF65-F5344CB8AC3E}">
        <p14:creationId xmlns:p14="http://schemas.microsoft.com/office/powerpoint/2010/main" val="19814644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the first 100 even numbers?</a:t>
            </a:r>
          </a:p>
        </p:txBody>
      </p:sp>
    </p:spTree>
    <p:extLst>
      <p:ext uri="{BB962C8B-B14F-4D97-AF65-F5344CB8AC3E}">
        <p14:creationId xmlns:p14="http://schemas.microsoft.com/office/powerpoint/2010/main" val="11002917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6" y="802886"/>
            <a:ext cx="2261615" cy="5731727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160176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tax = subtotal * 0.08;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tip = subtotal * 0.20;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Receipt Program Before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0336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181" y="2430968"/>
            <a:ext cx="7098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NUM_NUMS;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728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631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0380" y="2845619"/>
            <a:ext cx="546409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6188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8713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6" y="2845619"/>
            <a:ext cx="1059366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2719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18731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323229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031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37825" y="2823316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791042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6428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57551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97912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5263276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9320</TotalTime>
  <Words>2458</Words>
  <Application>Microsoft Macintosh PowerPoint</Application>
  <PresentationFormat>On-screen Show (4:3)</PresentationFormat>
  <Paragraphs>1283</Paragraphs>
  <Slides>115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8" baseType="lpstr">
      <vt:lpstr>Arial</vt:lpstr>
      <vt:lpstr>Calibri</vt:lpstr>
      <vt:lpstr>Century Gothic</vt:lpstr>
      <vt:lpstr>Chalkboard</vt:lpstr>
      <vt:lpstr>Consolas</vt:lpstr>
      <vt:lpstr>Courier</vt:lpstr>
      <vt:lpstr>Courier New</vt:lpstr>
      <vt:lpstr>Gill Sans Ultra Bold</vt:lpstr>
      <vt:lpstr>Mangal</vt:lpstr>
      <vt:lpstr>Monaco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123</cp:revision>
  <cp:lastPrinted>2018-01-19T18:56:15Z</cp:lastPrinted>
  <dcterms:created xsi:type="dcterms:W3CDTF">2014-06-13T10:00:48Z</dcterms:created>
  <dcterms:modified xsi:type="dcterms:W3CDTF">2018-04-11T19:55:21Z</dcterms:modified>
</cp:coreProperties>
</file>